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3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4699" autoAdjust="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C41D2-CF9F-4966-9966-AFFE2743D47D}" type="datetimeFigureOut">
              <a:rPr lang="fi-FI" smtClean="0"/>
              <a:t>23.3.2018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65376-6EAD-44F5-86A1-48FC7BA8F3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445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5376-6EAD-44F5-86A1-48FC7BA8F338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97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5376-6EAD-44F5-86A1-48FC7BA8F33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4714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65376-6EAD-44F5-86A1-48FC7BA8F33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935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17040" y="2160586"/>
            <a:ext cx="9966960" cy="1470025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17040" y="3886200"/>
            <a:ext cx="996696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FE15A-6EAA-4179-8135-857B1E472E0B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A2F63-454F-4C2C-8B75-0957EEBB1563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39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89157" y="487172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989157" y="1432559"/>
            <a:ext cx="7315200" cy="33153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989157" y="558069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E22F4-93AF-421D-8561-E0896886BC15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CFE83-11C4-431B-B2A3-B22673AA9ED1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13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84960" y="4599941"/>
            <a:ext cx="101396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84960" y="1442721"/>
            <a:ext cx="10139680" cy="296418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953C-3C9F-46BB-84F8-E47C01C96EF8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73413-101F-4C5F-A7AC-D2B60DC55CAC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409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74800" y="1417638"/>
            <a:ext cx="10244667" cy="990282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74800" y="2581275"/>
            <a:ext cx="490389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27520" y="2581275"/>
            <a:ext cx="499194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7B951-17B5-4241-840D-A55BCA37A8A7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A9648-233E-4222-96EA-B9F5C5B9CC5A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58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09040" y="1535113"/>
            <a:ext cx="47874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209040" y="2174875"/>
            <a:ext cx="47874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D167E-0D9A-4665-8A56-311CB068C36F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4DC75-C5E3-42A3-856A-4E529106EA54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99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95920-AB68-4E5F-B929-475CED4E8050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F818F-034B-47CD-8191-FE39DB132725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91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5D26C-6888-4D56-869C-ED050F359244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45A5E-78A8-4604-8301-83616FF722D5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55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4983163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95920-AB68-4E5F-B929-475CED4E8050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F818F-034B-47CD-8191-FE39DB132725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439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599" y="1280160"/>
            <a:ext cx="3249085" cy="12395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1280160"/>
            <a:ext cx="7262707" cy="48460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71599" y="2661920"/>
            <a:ext cx="3249086" cy="34642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EE836-D468-4152-9CDF-AB9C67B2CBEC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2688B-C464-49E4-A09A-A40DE2F698C6}" type="slidenum">
              <a:rPr lang="fi-FI" altLang="fi-FI">
                <a:solidFill>
                  <a:srgbClr val="FFFFFF"/>
                </a:solidFill>
              </a:rPr>
              <a:pPr/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56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1824568" y="6580188"/>
            <a:ext cx="10367433" cy="2778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1600">
              <a:solidFill>
                <a:srgbClr val="000000"/>
              </a:solidFill>
            </a:endParaRPr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74800" y="1417637"/>
            <a:ext cx="10244667" cy="1905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 dirty="0" smtClean="0"/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4800" y="3484880"/>
            <a:ext cx="10244667" cy="3001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smtClean="0"/>
              <a:t>Muokkaa tekstin perustyylejä napsauttamalla</a:t>
            </a:r>
          </a:p>
          <a:p>
            <a:pPr lvl="1"/>
            <a:r>
              <a:rPr lang="fi-FI" altLang="fi-FI" dirty="0" smtClean="0"/>
              <a:t>toinen taso</a:t>
            </a:r>
          </a:p>
          <a:p>
            <a:pPr lvl="2"/>
            <a:r>
              <a:rPr lang="fi-FI" altLang="fi-FI" dirty="0" smtClean="0"/>
              <a:t>kolmas taso</a:t>
            </a:r>
          </a:p>
          <a:p>
            <a:pPr lvl="3"/>
            <a:r>
              <a:rPr lang="fi-FI" altLang="fi-FI" dirty="0" smtClean="0"/>
              <a:t>neljäs taso</a:t>
            </a:r>
          </a:p>
          <a:p>
            <a:pPr lvl="4"/>
            <a:r>
              <a:rPr lang="fi-FI" altLang="fi-FI" dirty="0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4567" y="6629401"/>
            <a:ext cx="25400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B33D81-CECD-4283-8019-B4B40883B22E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32918" y="6629401"/>
            <a:ext cx="3862916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>
                <a:solidFill>
                  <a:srgbClr val="FFFFFF"/>
                </a:solidFill>
              </a:rPr>
              <a:t>www.nuorisokanuuna.fi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52000" y="6629401"/>
            <a:ext cx="25400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 altLang="fi-FI">
              <a:solidFill>
                <a:srgbClr val="FFFFFF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25"/>
          <a:stretch/>
        </p:blipFill>
        <p:spPr>
          <a:xfrm>
            <a:off x="-9927" y="0"/>
            <a:ext cx="12201927" cy="127149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5400000">
            <a:off x="-2824367" y="2814434"/>
            <a:ext cx="6858002" cy="1229132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23" y="169627"/>
            <a:ext cx="894081" cy="108155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451" y="474110"/>
            <a:ext cx="1323152" cy="70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3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8" r:id="rId8"/>
    <p:sldLayoutId id="2147483704" r:id="rId9"/>
    <p:sldLayoutId id="2147483705" r:id="rId10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5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3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08030" y="4233411"/>
            <a:ext cx="10006641" cy="1121435"/>
          </a:xfrm>
        </p:spPr>
        <p:txBody>
          <a:bodyPr/>
          <a:lstStyle/>
          <a:p>
            <a:pPr marL="0" indent="0" algn="ctr">
              <a:buNone/>
            </a:pPr>
            <a:r>
              <a:rPr lang="fi-FI" dirty="0" smtClean="0"/>
              <a:t>Ohjeita maanantaina 9. tai tiistaina 10.4.</a:t>
            </a:r>
            <a:r>
              <a:rPr lang="fi-FI" dirty="0"/>
              <a:t> </a:t>
            </a:r>
            <a:r>
              <a:rPr lang="fi-FI" dirty="0" err="1" smtClean="0"/>
              <a:t>LogBook</a:t>
            </a:r>
            <a:r>
              <a:rPr lang="fi-FI" dirty="0" smtClean="0"/>
              <a:t>-kouluttajakoulutukseen osallistuville mentori / yhdyshenkilöille ja esimiehille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08030" y="2078965"/>
            <a:ext cx="10078720" cy="2001328"/>
          </a:xfrm>
        </p:spPr>
        <p:txBody>
          <a:bodyPr/>
          <a:lstStyle/>
          <a:p>
            <a:r>
              <a:rPr lang="fi-FI" sz="2800" b="1" dirty="0"/>
              <a:t>Pohjustusta </a:t>
            </a:r>
            <a:r>
              <a:rPr lang="fi-FI" sz="2800" b="1" dirty="0" err="1"/>
              <a:t>LogBookin</a:t>
            </a:r>
            <a:r>
              <a:rPr lang="fi-FI" sz="2800" b="1" dirty="0"/>
              <a:t> </a:t>
            </a:r>
            <a:r>
              <a:rPr lang="fi-FI" sz="2800" b="1" dirty="0" smtClean="0"/>
              <a:t>käyttöönotolle</a:t>
            </a:r>
            <a:br>
              <a:rPr lang="fi-FI" sz="2800" b="1" dirty="0" smtClean="0"/>
            </a:br>
            <a:r>
              <a:rPr lang="fi-FI" sz="2800" b="1" dirty="0" smtClean="0"/>
              <a:t>kunnallisessa nuorisotyössä</a:t>
            </a:r>
            <a:endParaRPr lang="fi-FI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828799" y="6629401"/>
            <a:ext cx="2535767" cy="455613"/>
          </a:xfrm>
        </p:spPr>
        <p:txBody>
          <a:bodyPr/>
          <a:lstStyle/>
          <a:p>
            <a:pPr>
              <a:defRPr/>
            </a:pPr>
            <a:fld id="{3FB03330-786B-406E-9110-95DA47613D7E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1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3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800" y="2061713"/>
            <a:ext cx="10244667" cy="4494361"/>
          </a:xfrm>
        </p:spPr>
        <p:txBody>
          <a:bodyPr/>
          <a:lstStyle/>
          <a:p>
            <a:r>
              <a:rPr lang="fi-FI" sz="1600" dirty="0"/>
              <a:t>K</a:t>
            </a:r>
            <a:r>
              <a:rPr lang="fi-FI" sz="1600" dirty="0" smtClean="0"/>
              <a:t>oulutuksiin ilmoittaudutaan Kanuuna uutisissa olevan linkin kautta.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Kunnasta voi ilmoittautua useampi osallistuja ja erityisesti isommista kaupungeista olisikin hyvä tulla pikku porukalla. Myös esimiehet hyötyvät päivästä.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err="1" smtClean="0"/>
              <a:t>LogBookiin</a:t>
            </a:r>
            <a:r>
              <a:rPr lang="fi-FI" sz="1600" dirty="0" smtClean="0"/>
              <a:t> on rakennettu Kanuuna-organisaatiopuu jossa Kanuunan alla ovat AVI-alueet maakuntineen ja jokainen Kanuuna-kaupunki on sijoitettu valmiiksi omaan maakuntaansa. Pienet kunnat kiinnitetään organisaatiopuuhun ilmoittautumisten mukaan. Kaikki kunnat ovat tervetulleita. Kutsukaa erityisesti seutuyhteistyökunnat mukaan huhtikuun koulutuksiin! Organisaatiopuun rakenne on tärkeä erityisesti raportoinnissa.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Yhdyshenkilö saa koulutuksessa henkilökohtaisen mentoritunnuksen, jolla hän voi koulutuspäivän aikana rakentaa oman kuntansa organisaatiorakenteen.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Ennen koulutusta kannattaa kunnassa keskustella rakenteesta (voi muuttaa myöhemmin). Seuraavilla sivuilla on muutamia esimerkkejä. </a:t>
            </a:r>
          </a:p>
          <a:p>
            <a:endParaRPr lang="fi-FI" sz="1600" dirty="0" smtClean="0"/>
          </a:p>
          <a:p>
            <a:endParaRPr lang="fi-FI" sz="1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799" y="1304360"/>
            <a:ext cx="10244667" cy="947134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Tervetuloa </a:t>
            </a:r>
            <a:r>
              <a:rPr lang="fi-FI" dirty="0" err="1" smtClean="0"/>
              <a:t>LogBook</a:t>
            </a:r>
            <a:r>
              <a:rPr lang="fi-FI" dirty="0" smtClean="0"/>
              <a:t>-kouluttajakoulutukseen </a:t>
            </a:r>
            <a:r>
              <a:rPr lang="fi-FI" dirty="0" smtClean="0"/>
              <a:t>9. tai 10.4.2018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30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43290" y="2080523"/>
            <a:ext cx="14843213" cy="5601073"/>
          </a:xfrm>
        </p:spPr>
        <p:txBody>
          <a:bodyPr anchor="ctr"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Esimerkki 1</a:t>
            </a:r>
            <a:endParaRPr lang="fi-FI" dirty="0"/>
          </a:p>
        </p:txBody>
      </p:sp>
      <p:sp>
        <p:nvSpPr>
          <p:cNvPr id="31" name="Ellipsi 30"/>
          <p:cNvSpPr/>
          <p:nvPr/>
        </p:nvSpPr>
        <p:spPr bwMode="auto">
          <a:xfrm>
            <a:off x="8995834" y="2912517"/>
            <a:ext cx="2088726" cy="1174005"/>
          </a:xfrm>
          <a:prstGeom prst="ellipse">
            <a:avLst/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Nuorisotila 4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184945"/>
            <a:ext cx="10244667" cy="938496"/>
          </a:xfrm>
        </p:spPr>
        <p:txBody>
          <a:bodyPr/>
          <a:lstStyle/>
          <a:p>
            <a:r>
              <a:rPr lang="fi-FI" dirty="0" smtClean="0"/>
              <a:t>Sorva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8" name="Ellipsi 7"/>
          <p:cNvSpPr/>
          <p:nvPr/>
        </p:nvSpPr>
        <p:spPr bwMode="auto">
          <a:xfrm>
            <a:off x="4261908" y="1930700"/>
            <a:ext cx="2631440" cy="10452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Sorvan nuorisopalvelut</a:t>
            </a:r>
          </a:p>
        </p:txBody>
      </p:sp>
      <p:sp>
        <p:nvSpPr>
          <p:cNvPr id="9" name="Ellipsi 8"/>
          <p:cNvSpPr/>
          <p:nvPr/>
        </p:nvSpPr>
        <p:spPr bwMode="auto">
          <a:xfrm>
            <a:off x="1824567" y="2585120"/>
            <a:ext cx="2322407" cy="122936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Kaakkois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-Sorva</a:t>
            </a:r>
          </a:p>
        </p:txBody>
      </p:sp>
      <p:sp>
        <p:nvSpPr>
          <p:cNvPr id="10" name="Ellipsi 9"/>
          <p:cNvSpPr/>
          <p:nvPr/>
        </p:nvSpPr>
        <p:spPr bwMode="auto">
          <a:xfrm>
            <a:off x="4592638" y="3168720"/>
            <a:ext cx="2260388" cy="108832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Koilis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-Sorva</a:t>
            </a:r>
          </a:p>
        </p:txBody>
      </p:sp>
      <p:sp>
        <p:nvSpPr>
          <p:cNvPr id="11" name="Ellipsi 10"/>
          <p:cNvSpPr/>
          <p:nvPr/>
        </p:nvSpPr>
        <p:spPr bwMode="auto">
          <a:xfrm>
            <a:off x="6893348" y="2377440"/>
            <a:ext cx="2102486" cy="11220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Luoteis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-Sorva</a:t>
            </a:r>
          </a:p>
        </p:txBody>
      </p:sp>
      <p:cxnSp>
        <p:nvCxnSpPr>
          <p:cNvPr id="13" name="Suora yhdysviiva 12"/>
          <p:cNvCxnSpPr/>
          <p:nvPr/>
        </p:nvCxnSpPr>
        <p:spPr bwMode="auto">
          <a:xfrm flipH="1">
            <a:off x="3810000" y="2743200"/>
            <a:ext cx="451908" cy="3321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uora yhdysviiva 14"/>
          <p:cNvCxnSpPr/>
          <p:nvPr/>
        </p:nvCxnSpPr>
        <p:spPr bwMode="auto">
          <a:xfrm>
            <a:off x="5722832" y="2977180"/>
            <a:ext cx="0" cy="1963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uora yhdysviiva 20"/>
          <p:cNvCxnSpPr/>
          <p:nvPr/>
        </p:nvCxnSpPr>
        <p:spPr bwMode="auto">
          <a:xfrm>
            <a:off x="6756400" y="2636503"/>
            <a:ext cx="426720" cy="1927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Ellipsi 23"/>
          <p:cNvSpPr/>
          <p:nvPr/>
        </p:nvSpPr>
        <p:spPr bwMode="auto">
          <a:xfrm>
            <a:off x="82934" y="3075340"/>
            <a:ext cx="1613365" cy="914400"/>
          </a:xfrm>
          <a:prstGeom prst="ellipse">
            <a:avLst/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Arial Unicode MS" pitchFamily="34" charset="-128"/>
              </a:rPr>
              <a:t>Nuorisotila 1</a:t>
            </a:r>
            <a:endParaRPr kumimoji="0" lang="fi-FI" sz="1600" b="1" i="0" u="none" strike="noStrike" normalizeH="0" baseline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4"/>
              </a:solidFill>
              <a:latin typeface="Arial Unicode MS" pitchFamily="34" charset="-128"/>
            </a:endParaRPr>
          </a:p>
        </p:txBody>
      </p:sp>
      <p:sp>
        <p:nvSpPr>
          <p:cNvPr id="25" name="Ellipsi 24"/>
          <p:cNvSpPr/>
          <p:nvPr/>
        </p:nvSpPr>
        <p:spPr bwMode="auto">
          <a:xfrm>
            <a:off x="853707" y="3989740"/>
            <a:ext cx="1737360" cy="914400"/>
          </a:xfrm>
          <a:prstGeom prst="ellipse">
            <a:avLst/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Nuorisotila2</a:t>
            </a:r>
          </a:p>
        </p:txBody>
      </p:sp>
      <p:sp>
        <p:nvSpPr>
          <p:cNvPr id="26" name="Ellipsi 25"/>
          <p:cNvSpPr/>
          <p:nvPr/>
        </p:nvSpPr>
        <p:spPr bwMode="auto">
          <a:xfrm>
            <a:off x="2722403" y="3812150"/>
            <a:ext cx="1657067" cy="1308490"/>
          </a:xfrm>
          <a:prstGeom prst="ellipse">
            <a:avLst/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Koulunuorisotyö </a:t>
            </a: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Kaakkois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-Sorva</a:t>
            </a:r>
          </a:p>
        </p:txBody>
      </p:sp>
      <p:sp>
        <p:nvSpPr>
          <p:cNvPr id="27" name="Ellipsi 26"/>
          <p:cNvSpPr/>
          <p:nvPr/>
        </p:nvSpPr>
        <p:spPr bwMode="auto">
          <a:xfrm>
            <a:off x="4934633" y="4484440"/>
            <a:ext cx="1918393" cy="1306760"/>
          </a:xfrm>
          <a:prstGeom prst="ellipse">
            <a:avLst/>
          </a:prstGeom>
          <a:solidFill>
            <a:srgbClr val="7030A0"/>
          </a:solidFill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 err="1" smtClean="0">
                <a:solidFill>
                  <a:schemeClr val="tx1"/>
                </a:solidFill>
                <a:latin typeface="Arial Unicode MS" pitchFamily="34" charset="-128"/>
              </a:rPr>
              <a:t>Koilis</a:t>
            </a:r>
            <a:r>
              <a:rPr lang="fi-FI" sz="1600" dirty="0" smtClean="0">
                <a:solidFill>
                  <a:schemeClr val="tx1"/>
                </a:solidFill>
                <a:latin typeface="Arial Unicode MS" pitchFamily="34" charset="-128"/>
              </a:rPr>
              <a:t>-Sorvan </a:t>
            </a:r>
            <a:r>
              <a:rPr lang="fi-FI" sz="1600" dirty="0" err="1" smtClean="0">
                <a:solidFill>
                  <a:schemeClr val="tx1"/>
                </a:solidFill>
                <a:latin typeface="Arial Unicode MS" pitchFamily="34" charset="-128"/>
              </a:rPr>
              <a:t>Monari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28" name="Ellipsi 27"/>
          <p:cNvSpPr/>
          <p:nvPr/>
        </p:nvSpPr>
        <p:spPr bwMode="auto">
          <a:xfrm>
            <a:off x="6723036" y="4065623"/>
            <a:ext cx="1496404" cy="914400"/>
          </a:xfrm>
          <a:prstGeom prst="ellipse">
            <a:avLst/>
          </a:prstGeom>
          <a:solidFill>
            <a:srgbClr val="7030A0"/>
          </a:solidFill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Nuorisotila 3</a:t>
            </a:r>
          </a:p>
        </p:txBody>
      </p:sp>
      <p:sp>
        <p:nvSpPr>
          <p:cNvPr id="29" name="Ellipsi 28"/>
          <p:cNvSpPr/>
          <p:nvPr/>
        </p:nvSpPr>
        <p:spPr bwMode="auto">
          <a:xfrm>
            <a:off x="9132781" y="1696720"/>
            <a:ext cx="1626485" cy="1149953"/>
          </a:xfrm>
          <a:prstGeom prst="ellipse">
            <a:avLst/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Kulttuurikeskus</a:t>
            </a:r>
          </a:p>
        </p:txBody>
      </p:sp>
      <p:sp>
        <p:nvSpPr>
          <p:cNvPr id="30" name="Ellipsi 29"/>
          <p:cNvSpPr/>
          <p:nvPr/>
        </p:nvSpPr>
        <p:spPr bwMode="auto">
          <a:xfrm>
            <a:off x="7722604" y="1430938"/>
            <a:ext cx="1544797" cy="85506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Leirikeskus</a:t>
            </a:r>
          </a:p>
        </p:txBody>
      </p:sp>
      <p:cxnSp>
        <p:nvCxnSpPr>
          <p:cNvPr id="33" name="Suora yhdysviiva 32"/>
          <p:cNvCxnSpPr/>
          <p:nvPr/>
        </p:nvCxnSpPr>
        <p:spPr bwMode="auto">
          <a:xfrm flipH="1">
            <a:off x="1303233" y="3168720"/>
            <a:ext cx="642833" cy="2050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uora yhdysviiva 36"/>
          <p:cNvCxnSpPr/>
          <p:nvPr/>
        </p:nvCxnSpPr>
        <p:spPr bwMode="auto">
          <a:xfrm flipH="1">
            <a:off x="2141963" y="3712880"/>
            <a:ext cx="174517" cy="4165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uora yhdysviiva 39"/>
          <p:cNvCxnSpPr/>
          <p:nvPr/>
        </p:nvCxnSpPr>
        <p:spPr bwMode="auto">
          <a:xfrm>
            <a:off x="3329324" y="3704060"/>
            <a:ext cx="34960" cy="2171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uora yhdysviiva 43"/>
          <p:cNvCxnSpPr>
            <a:stCxn id="10" idx="4"/>
          </p:cNvCxnSpPr>
          <p:nvPr/>
        </p:nvCxnSpPr>
        <p:spPr bwMode="auto">
          <a:xfrm flipH="1">
            <a:off x="5717514" y="4257040"/>
            <a:ext cx="5318" cy="2657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uora yhdysviiva 45"/>
          <p:cNvCxnSpPr/>
          <p:nvPr/>
        </p:nvCxnSpPr>
        <p:spPr bwMode="auto">
          <a:xfrm>
            <a:off x="6756400" y="3869835"/>
            <a:ext cx="307976" cy="2675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uora yhdysviiva 47"/>
          <p:cNvCxnSpPr>
            <a:stCxn id="11" idx="0"/>
          </p:cNvCxnSpPr>
          <p:nvPr/>
        </p:nvCxnSpPr>
        <p:spPr bwMode="auto">
          <a:xfrm flipV="1">
            <a:off x="7944591" y="2123440"/>
            <a:ext cx="136789" cy="25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uora yhdysviiva 49"/>
          <p:cNvCxnSpPr/>
          <p:nvPr/>
        </p:nvCxnSpPr>
        <p:spPr bwMode="auto">
          <a:xfrm flipV="1">
            <a:off x="8928604" y="2585120"/>
            <a:ext cx="338797" cy="158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uora yhdysviiva 51"/>
          <p:cNvCxnSpPr>
            <a:stCxn id="11" idx="5"/>
          </p:cNvCxnSpPr>
          <p:nvPr/>
        </p:nvCxnSpPr>
        <p:spPr bwMode="auto">
          <a:xfrm>
            <a:off x="8687932" y="3335195"/>
            <a:ext cx="307902" cy="89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uora yhdysviiva 53"/>
          <p:cNvCxnSpPr/>
          <p:nvPr/>
        </p:nvCxnSpPr>
        <p:spPr bwMode="auto">
          <a:xfrm>
            <a:off x="6258583" y="5784120"/>
            <a:ext cx="9144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Ellipsi 54"/>
          <p:cNvSpPr/>
          <p:nvPr/>
        </p:nvSpPr>
        <p:spPr bwMode="auto">
          <a:xfrm>
            <a:off x="6298478" y="5593248"/>
            <a:ext cx="1734850" cy="110527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Kv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-työ</a:t>
            </a:r>
          </a:p>
        </p:txBody>
      </p:sp>
      <p:cxnSp>
        <p:nvCxnSpPr>
          <p:cNvPr id="57" name="Suora yhdysviiva 56"/>
          <p:cNvCxnSpPr/>
          <p:nvPr/>
        </p:nvCxnSpPr>
        <p:spPr bwMode="auto">
          <a:xfrm>
            <a:off x="9652000" y="4065623"/>
            <a:ext cx="9144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Ellipsi 57"/>
          <p:cNvSpPr/>
          <p:nvPr/>
        </p:nvSpPr>
        <p:spPr bwMode="auto">
          <a:xfrm>
            <a:off x="9132782" y="4172589"/>
            <a:ext cx="2500418" cy="115222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 err="1" smtClean="0">
                <a:latin typeface="Arial Unicode MS" pitchFamily="34" charset="-128"/>
              </a:rPr>
              <a:t>Vertsujen</a:t>
            </a:r>
            <a:r>
              <a:rPr lang="fi-FI" sz="1600" dirty="0" smtClean="0">
                <a:latin typeface="Arial Unicode MS" pitchFamily="34" charset="-128"/>
              </a:rPr>
              <a:t> ohjaamat ryhmät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cxnSp>
        <p:nvCxnSpPr>
          <p:cNvPr id="60" name="Suora yhdysviiva 59"/>
          <p:cNvCxnSpPr/>
          <p:nvPr/>
        </p:nvCxnSpPr>
        <p:spPr bwMode="auto">
          <a:xfrm>
            <a:off x="10109200" y="5324809"/>
            <a:ext cx="111760" cy="4593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Ellipsi 60"/>
          <p:cNvSpPr/>
          <p:nvPr/>
        </p:nvSpPr>
        <p:spPr bwMode="auto">
          <a:xfrm>
            <a:off x="8687932" y="5473816"/>
            <a:ext cx="3504067" cy="131618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FC potkijat (alin rakenteessa,</a:t>
            </a:r>
            <a:r>
              <a:rPr kumimoji="0" lang="fi-FI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 pystyy merkitsemään vain omat tietonsa, ei näe muita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5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274956" y="1417636"/>
            <a:ext cx="10544511" cy="5013643"/>
          </a:xfrm>
        </p:spPr>
        <p:txBody>
          <a:bodyPr/>
          <a:lstStyle/>
          <a:p>
            <a:r>
              <a:rPr lang="fi-FI" dirty="0" smtClean="0"/>
              <a:t>Esimerkki 2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594043"/>
          </a:xfrm>
        </p:spPr>
        <p:txBody>
          <a:bodyPr/>
          <a:lstStyle/>
          <a:p>
            <a:r>
              <a:rPr lang="fi-FI" dirty="0" smtClean="0"/>
              <a:t>Valli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7" name="Ellipsi 6"/>
          <p:cNvSpPr/>
          <p:nvPr/>
        </p:nvSpPr>
        <p:spPr bwMode="auto">
          <a:xfrm>
            <a:off x="5963920" y="2514601"/>
            <a:ext cx="45719" cy="45719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8" name="Ellipsi 7"/>
          <p:cNvSpPr/>
          <p:nvPr/>
        </p:nvSpPr>
        <p:spPr bwMode="auto">
          <a:xfrm>
            <a:off x="4744720" y="2209801"/>
            <a:ext cx="2560320" cy="980439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Vallin nuorisopalvelut</a:t>
            </a:r>
          </a:p>
        </p:txBody>
      </p:sp>
      <p:sp>
        <p:nvSpPr>
          <p:cNvPr id="9" name="Ellipsi 8"/>
          <p:cNvSpPr/>
          <p:nvPr/>
        </p:nvSpPr>
        <p:spPr bwMode="auto">
          <a:xfrm>
            <a:off x="2235200" y="3312160"/>
            <a:ext cx="2032000" cy="914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Aluetyö</a:t>
            </a:r>
          </a:p>
        </p:txBody>
      </p:sp>
      <p:sp>
        <p:nvSpPr>
          <p:cNvPr id="10" name="Ellipsi 9"/>
          <p:cNvSpPr/>
          <p:nvPr/>
        </p:nvSpPr>
        <p:spPr bwMode="auto">
          <a:xfrm>
            <a:off x="4531360" y="3495040"/>
            <a:ext cx="2524759" cy="914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Kulttuurinen </a:t>
            </a: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nt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1" name="Ellipsi 10"/>
          <p:cNvSpPr/>
          <p:nvPr/>
        </p:nvSpPr>
        <p:spPr bwMode="auto">
          <a:xfrm>
            <a:off x="7508240" y="3022558"/>
            <a:ext cx="2143760" cy="10820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Sosiaalinen </a:t>
            </a:r>
            <a:r>
              <a:rPr kumimoji="0" lang="fi-FI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nt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cxnSp>
        <p:nvCxnSpPr>
          <p:cNvPr id="13" name="Suora yhdysviiva 12"/>
          <p:cNvCxnSpPr>
            <a:endCxn id="8" idx="2"/>
          </p:cNvCxnSpPr>
          <p:nvPr/>
        </p:nvCxnSpPr>
        <p:spPr bwMode="auto">
          <a:xfrm flipV="1">
            <a:off x="3576320" y="2700021"/>
            <a:ext cx="1168400" cy="6121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uora yhdysviiva 14"/>
          <p:cNvCxnSpPr/>
          <p:nvPr/>
        </p:nvCxnSpPr>
        <p:spPr bwMode="auto">
          <a:xfrm flipH="1">
            <a:off x="5537200" y="3190240"/>
            <a:ext cx="2032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uora yhdysviiva 16"/>
          <p:cNvCxnSpPr>
            <a:stCxn id="8" idx="6"/>
          </p:cNvCxnSpPr>
          <p:nvPr/>
        </p:nvCxnSpPr>
        <p:spPr bwMode="auto">
          <a:xfrm>
            <a:off x="7305040" y="2700021"/>
            <a:ext cx="680720" cy="4190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uora yhdysviiva 18"/>
          <p:cNvCxnSpPr/>
          <p:nvPr/>
        </p:nvCxnSpPr>
        <p:spPr bwMode="auto">
          <a:xfrm flipV="1">
            <a:off x="2113280" y="4013200"/>
            <a:ext cx="213360" cy="294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Ellipsi 20"/>
          <p:cNvSpPr/>
          <p:nvPr/>
        </p:nvSpPr>
        <p:spPr bwMode="auto">
          <a:xfrm>
            <a:off x="1361440" y="4409440"/>
            <a:ext cx="1574800" cy="914400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Nuorisotila 1</a:t>
            </a:r>
          </a:p>
        </p:txBody>
      </p:sp>
      <p:sp>
        <p:nvSpPr>
          <p:cNvPr id="22" name="Ellipsi 21"/>
          <p:cNvSpPr/>
          <p:nvPr/>
        </p:nvSpPr>
        <p:spPr bwMode="auto">
          <a:xfrm>
            <a:off x="4907280" y="4592320"/>
            <a:ext cx="1920240" cy="731520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Bänditalo</a:t>
            </a:r>
          </a:p>
        </p:txBody>
      </p:sp>
      <p:sp>
        <p:nvSpPr>
          <p:cNvPr id="23" name="Ellipsi 22"/>
          <p:cNvSpPr/>
          <p:nvPr/>
        </p:nvSpPr>
        <p:spPr bwMode="auto">
          <a:xfrm>
            <a:off x="9458960" y="2011681"/>
            <a:ext cx="2733040" cy="110743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Pienryhmätoiminta</a:t>
            </a:r>
          </a:p>
        </p:txBody>
      </p:sp>
      <p:cxnSp>
        <p:nvCxnSpPr>
          <p:cNvPr id="25" name="Suora yhdysviiva 24"/>
          <p:cNvCxnSpPr/>
          <p:nvPr/>
        </p:nvCxnSpPr>
        <p:spPr bwMode="auto">
          <a:xfrm flipH="1">
            <a:off x="5425440" y="4409440"/>
            <a:ext cx="40640" cy="1828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uora yhdysviiva 26"/>
          <p:cNvCxnSpPr>
            <a:stCxn id="11" idx="7"/>
          </p:cNvCxnSpPr>
          <p:nvPr/>
        </p:nvCxnSpPr>
        <p:spPr bwMode="auto">
          <a:xfrm flipV="1">
            <a:off x="9338054" y="2946400"/>
            <a:ext cx="313946" cy="2346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Ellipsi 28"/>
          <p:cNvSpPr/>
          <p:nvPr/>
        </p:nvSpPr>
        <p:spPr bwMode="auto">
          <a:xfrm>
            <a:off x="4643119" y="5615940"/>
            <a:ext cx="2412999" cy="914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 smtClean="0">
                <a:latin typeface="Arial Unicode MS" pitchFamily="34" charset="-128"/>
              </a:rPr>
              <a:t>Valssi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koulu </a:t>
            </a:r>
          </a:p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cxnSp>
        <p:nvCxnSpPr>
          <p:cNvPr id="31" name="Suora yhdysviiva 30"/>
          <p:cNvCxnSpPr/>
          <p:nvPr/>
        </p:nvCxnSpPr>
        <p:spPr bwMode="auto">
          <a:xfrm flipH="1">
            <a:off x="5648960" y="5323840"/>
            <a:ext cx="10160" cy="2641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uora yhdysviiva 32"/>
          <p:cNvCxnSpPr/>
          <p:nvPr/>
        </p:nvCxnSpPr>
        <p:spPr bwMode="auto">
          <a:xfrm>
            <a:off x="6736080" y="5140960"/>
            <a:ext cx="568960" cy="447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Ellipsi 33"/>
          <p:cNvSpPr/>
          <p:nvPr/>
        </p:nvSpPr>
        <p:spPr bwMode="auto">
          <a:xfrm>
            <a:off x="7056118" y="5323840"/>
            <a:ext cx="2077722" cy="92456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Humppakoulu</a:t>
            </a:r>
          </a:p>
        </p:txBody>
      </p:sp>
    </p:spTree>
    <p:extLst>
      <p:ext uri="{BB962C8B-B14F-4D97-AF65-F5344CB8AC3E}">
        <p14:creationId xmlns:p14="http://schemas.microsoft.com/office/powerpoint/2010/main" val="184110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800" y="2265680"/>
            <a:ext cx="10244667" cy="4220281"/>
          </a:xfrm>
        </p:spPr>
        <p:txBody>
          <a:bodyPr/>
          <a:lstStyle/>
          <a:p>
            <a:r>
              <a:rPr lang="fi-FI" dirty="0" smtClean="0"/>
              <a:t>Esimerkki 3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848043"/>
          </a:xfrm>
        </p:spPr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öpö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srgbClr val="FFFFFF"/>
                </a:solidFill>
              </a:rPr>
              <a:t>www.nuorisokanuuna.fi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7" name="Ellipsi 6"/>
          <p:cNvSpPr/>
          <p:nvPr/>
        </p:nvSpPr>
        <p:spPr bwMode="auto">
          <a:xfrm>
            <a:off x="4714240" y="2409120"/>
            <a:ext cx="3281680" cy="127896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>
                <a:latin typeface="Arial Unicode MS" pitchFamily="34" charset="-128"/>
              </a:rPr>
              <a:t>T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öpön </a:t>
            </a: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nuorisopalvelut</a:t>
            </a:r>
          </a:p>
        </p:txBody>
      </p:sp>
      <p:sp>
        <p:nvSpPr>
          <p:cNvPr id="8" name="Ellipsi 7"/>
          <p:cNvSpPr/>
          <p:nvPr/>
        </p:nvSpPr>
        <p:spPr bwMode="auto">
          <a:xfrm>
            <a:off x="2261447" y="2905760"/>
            <a:ext cx="2225040" cy="914400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Nuorisotilat</a:t>
            </a:r>
          </a:p>
        </p:txBody>
      </p:sp>
      <p:sp>
        <p:nvSpPr>
          <p:cNvPr id="9" name="Ellipsi 8"/>
          <p:cNvSpPr/>
          <p:nvPr/>
        </p:nvSpPr>
        <p:spPr bwMode="auto">
          <a:xfrm>
            <a:off x="5238327" y="3918620"/>
            <a:ext cx="2015913" cy="914400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NUVA</a:t>
            </a:r>
          </a:p>
        </p:txBody>
      </p:sp>
      <p:sp>
        <p:nvSpPr>
          <p:cNvPr id="11" name="Ellipsi 10"/>
          <p:cNvSpPr/>
          <p:nvPr/>
        </p:nvSpPr>
        <p:spPr bwMode="auto">
          <a:xfrm>
            <a:off x="8128000" y="2997200"/>
            <a:ext cx="1950720" cy="914400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 smtClean="0">
                <a:latin typeface="Arial Unicode MS" pitchFamily="34" charset="-128"/>
              </a:rPr>
              <a:t>Retket ja leirit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cxnSp>
        <p:nvCxnSpPr>
          <p:cNvPr id="14" name="Suora yhdysviiva 13"/>
          <p:cNvCxnSpPr>
            <a:stCxn id="7" idx="2"/>
          </p:cNvCxnSpPr>
          <p:nvPr/>
        </p:nvCxnSpPr>
        <p:spPr bwMode="auto">
          <a:xfrm flipH="1">
            <a:off x="4364567" y="3048600"/>
            <a:ext cx="349673" cy="3411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uora yhdysviiva 16"/>
          <p:cNvCxnSpPr>
            <a:stCxn id="7" idx="4"/>
          </p:cNvCxnSpPr>
          <p:nvPr/>
        </p:nvCxnSpPr>
        <p:spPr bwMode="auto">
          <a:xfrm>
            <a:off x="6355080" y="3688080"/>
            <a:ext cx="32173" cy="230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uora yhdysviiva 18"/>
          <p:cNvCxnSpPr>
            <a:stCxn id="7" idx="6"/>
            <a:endCxn id="11" idx="1"/>
          </p:cNvCxnSpPr>
          <p:nvPr/>
        </p:nvCxnSpPr>
        <p:spPr bwMode="auto">
          <a:xfrm>
            <a:off x="7995920" y="3048600"/>
            <a:ext cx="417756" cy="825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Ellipsi 20"/>
          <p:cNvSpPr/>
          <p:nvPr/>
        </p:nvSpPr>
        <p:spPr bwMode="auto">
          <a:xfrm>
            <a:off x="2082800" y="4375820"/>
            <a:ext cx="2403687" cy="11817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08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Vapaapalokunnan nuorisojaosto</a:t>
            </a:r>
          </a:p>
        </p:txBody>
      </p:sp>
      <p:cxnSp>
        <p:nvCxnSpPr>
          <p:cNvPr id="23" name="Suora yhdysviiva 22"/>
          <p:cNvCxnSpPr>
            <a:endCxn id="21" idx="0"/>
          </p:cNvCxnSpPr>
          <p:nvPr/>
        </p:nvCxnSpPr>
        <p:spPr bwMode="auto">
          <a:xfrm>
            <a:off x="3220720" y="3820160"/>
            <a:ext cx="63924" cy="5556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3503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800" y="2286000"/>
            <a:ext cx="10244667" cy="4199961"/>
          </a:xfrm>
        </p:spPr>
        <p:txBody>
          <a:bodyPr/>
          <a:lstStyle/>
          <a:p>
            <a:r>
              <a:rPr lang="fi-FI" sz="1600" dirty="0" smtClean="0"/>
              <a:t>Mentorilla on tunnukset, joilla hän pystyy rakentamaan oman kunnan organisaatiorakenteen.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Mentorilla on tunnukset, joilla hän pystyy tekemään perustunnukset oman kuntansa nuorisotyöntekijöille. Perustunnuksilla voi lisätä  eri ryhmiä esim. oman nuorisotilansa alle ja tietenkin dokumentoida toimintaa</a:t>
            </a:r>
            <a:r>
              <a:rPr lang="fi-FI" sz="1600" dirty="0" smtClean="0">
                <a:sym typeface="Wingdings" panose="05000000000000000000" pitchFamily="2" charset="2"/>
              </a:rPr>
              <a:t> (mutta ei tehdä muutoksia kunnan rakenteeseen).</a:t>
            </a:r>
            <a:br>
              <a:rPr lang="fi-FI" sz="1600" dirty="0" smtClean="0">
                <a:sym typeface="Wingdings" panose="05000000000000000000" pitchFamily="2" charset="2"/>
              </a:rPr>
            </a:br>
            <a:endParaRPr lang="fi-FI" sz="1600" dirty="0" smtClean="0">
              <a:sym typeface="Wingdings" panose="05000000000000000000" pitchFamily="2" charset="2"/>
            </a:endParaRPr>
          </a:p>
          <a:p>
            <a:r>
              <a:rPr lang="fi-FI" sz="1600" dirty="0" smtClean="0">
                <a:sym typeface="Wingdings" panose="05000000000000000000" pitchFamily="2" charset="2"/>
              </a:rPr>
              <a:t>Mentori ylläpitää kunnassaan rätinkiä tunnuksista, poistaa ja lisää henkilökunnan vaihtuessa.</a:t>
            </a:r>
            <a:br>
              <a:rPr lang="fi-FI" sz="1600" dirty="0" smtClean="0">
                <a:sym typeface="Wingdings" panose="05000000000000000000" pitchFamily="2" charset="2"/>
              </a:rPr>
            </a:br>
            <a:endParaRPr lang="fi-FI" sz="1600" dirty="0" smtClean="0">
              <a:sym typeface="Wingdings" panose="05000000000000000000" pitchFamily="2" charset="2"/>
            </a:endParaRPr>
          </a:p>
          <a:p>
            <a:r>
              <a:rPr lang="fi-FI" sz="1600" dirty="0" smtClean="0">
                <a:sym typeface="Wingdings" panose="05000000000000000000" pitchFamily="2" charset="2"/>
              </a:rPr>
              <a:t>Mentori toimii yhdyshenkilönä kunnan ja Digiryhmän välillä sekä osallistuu </a:t>
            </a:r>
            <a:r>
              <a:rPr lang="fi-FI" sz="1600" dirty="0" err="1" smtClean="0">
                <a:sym typeface="Wingdings" panose="05000000000000000000" pitchFamily="2" charset="2"/>
              </a:rPr>
              <a:t>LogBook</a:t>
            </a:r>
            <a:r>
              <a:rPr lang="fi-FI" sz="1600" dirty="0">
                <a:sym typeface="Wingdings" panose="05000000000000000000" pitchFamily="2" charset="2"/>
              </a:rPr>
              <a:t>-</a:t>
            </a:r>
            <a:r>
              <a:rPr lang="fi-FI" sz="1600" dirty="0" smtClean="0">
                <a:sym typeface="Wingdings" panose="05000000000000000000" pitchFamily="2" charset="2"/>
              </a:rPr>
              <a:t>käyttäjäpäiville ja halutessaan </a:t>
            </a:r>
            <a:r>
              <a:rPr lang="fi-FI" sz="1600" dirty="0" err="1" smtClean="0">
                <a:sym typeface="Wingdings" panose="05000000000000000000" pitchFamily="2" charset="2"/>
              </a:rPr>
              <a:t>LogBook</a:t>
            </a:r>
            <a:r>
              <a:rPr lang="fi-FI" sz="1600" dirty="0" err="1">
                <a:sym typeface="Wingdings" panose="05000000000000000000" pitchFamily="2" charset="2"/>
              </a:rPr>
              <a:t>-</a:t>
            </a:r>
            <a:r>
              <a:rPr lang="fi-FI" sz="1600" dirty="0" err="1" smtClean="0">
                <a:sym typeface="Wingdings" panose="05000000000000000000" pitchFamily="2" charset="2"/>
              </a:rPr>
              <a:t>facebookkaa</a:t>
            </a:r>
            <a:r>
              <a:rPr lang="fi-FI" sz="1600" dirty="0" smtClean="0">
                <a:sym typeface="Wingdings" panose="05000000000000000000" pitchFamily="2" charset="2"/>
              </a:rPr>
              <a:t> vertaistensa kanssa. </a:t>
            </a:r>
            <a:r>
              <a:rPr lang="fi-FI" sz="1600" dirty="0">
                <a:sym typeface="Wingdings" panose="05000000000000000000" pitchFamily="2" charset="2"/>
              </a:rPr>
              <a:t>R</a:t>
            </a:r>
            <a:r>
              <a:rPr lang="fi-FI" sz="1600" dirty="0" smtClean="0">
                <a:sym typeface="Wingdings" panose="05000000000000000000" pitchFamily="2" charset="2"/>
              </a:rPr>
              <a:t>yhmään kannattaa liittyä!</a:t>
            </a:r>
            <a:br>
              <a:rPr lang="fi-FI" sz="1600" dirty="0" smtClean="0">
                <a:sym typeface="Wingdings" panose="05000000000000000000" pitchFamily="2" charset="2"/>
              </a:rPr>
            </a:br>
            <a:endParaRPr lang="fi-FI" sz="1600" dirty="0" smtClean="0">
              <a:sym typeface="Wingdings" panose="05000000000000000000" pitchFamily="2" charset="2"/>
            </a:endParaRPr>
          </a:p>
          <a:p>
            <a:r>
              <a:rPr lang="fi-FI" sz="1600" dirty="0" smtClean="0">
                <a:sym typeface="Wingdings" panose="05000000000000000000" pitchFamily="2" charset="2"/>
              </a:rPr>
              <a:t>Mentori t </a:t>
            </a:r>
            <a:r>
              <a:rPr lang="fi-FI" sz="1600" dirty="0" err="1" smtClean="0">
                <a:sym typeface="Wingdings" panose="05000000000000000000" pitchFamily="2" charset="2"/>
              </a:rPr>
              <a:t>oimii</a:t>
            </a:r>
            <a:r>
              <a:rPr lang="fi-FI" sz="1600" dirty="0" smtClean="0">
                <a:sym typeface="Wingdings" panose="05000000000000000000" pitchFamily="2" charset="2"/>
              </a:rPr>
              <a:t> yhdyshenkilönä maakunnallisissa koulutuksissa ja kouluttaa ja opastaa omassa kunnassaan toisia työntekijöitä.</a:t>
            </a:r>
            <a:br>
              <a:rPr lang="fi-FI" sz="1600" dirty="0" smtClean="0">
                <a:sym typeface="Wingdings" panose="05000000000000000000" pitchFamily="2" charset="2"/>
              </a:rPr>
            </a:br>
            <a:endParaRPr lang="fi-FI" sz="1600" dirty="0" smtClean="0">
              <a:sym typeface="Wingdings" panose="05000000000000000000" pitchFamily="2" charset="2"/>
            </a:endParaRPr>
          </a:p>
          <a:p>
            <a:r>
              <a:rPr lang="fi-FI" sz="1600" dirty="0" smtClean="0">
                <a:sym typeface="Wingdings" panose="05000000000000000000" pitchFamily="2" charset="2"/>
              </a:rPr>
              <a:t>Mentori on siis ihan kymppi! </a:t>
            </a:r>
            <a:r>
              <a:rPr lang="fi-FI" sz="1600" dirty="0" smtClean="0"/>
              <a:t> </a:t>
            </a:r>
            <a:endParaRPr lang="fi-FI" sz="1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868363"/>
          </a:xfrm>
        </p:spPr>
        <p:txBody>
          <a:bodyPr/>
          <a:lstStyle/>
          <a:p>
            <a:r>
              <a:rPr lang="fi-FI" dirty="0" smtClean="0"/>
              <a:t>Kunnan mentori / yhdyshenkilö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05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800" y="2536166"/>
            <a:ext cx="10244667" cy="3949795"/>
          </a:xfrm>
        </p:spPr>
        <p:txBody>
          <a:bodyPr/>
          <a:lstStyle/>
          <a:p>
            <a:r>
              <a:rPr lang="fi-FI" sz="1600" dirty="0" smtClean="0"/>
              <a:t>Tullaan tutuksi </a:t>
            </a:r>
            <a:r>
              <a:rPr lang="fi-FI" sz="1600" dirty="0" err="1" smtClean="0"/>
              <a:t>LogBookin</a:t>
            </a:r>
            <a:r>
              <a:rPr lang="fi-FI" sz="1600" dirty="0" smtClean="0"/>
              <a:t> kanssa.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Rakennetaan oman kunnan organisaatiorakenne (testiryhmän kouliintuneet </a:t>
            </a:r>
            <a:r>
              <a:rPr lang="fi-FI" sz="1600" dirty="0" err="1" smtClean="0"/>
              <a:t>logbookkaajat</a:t>
            </a:r>
            <a:r>
              <a:rPr lang="fi-FI" sz="1600" dirty="0" smtClean="0"/>
              <a:t> avustavat uusia).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Päätetään syksyn 2018 pääkäyttäjä / mentoripäivät.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Kartoitetaan maakunnallisten koulutusten koulutuspäiväkalenteria (vahvistetaan koulutuspäivien jälkeen, kun selvillä on kaikki keväällä mukaan lähtevät kunnat).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Koulutukseen kannattaa ottaa mukaan esim. oikeaa kävijätietoa omasta kunnasta vaikkapa huhtikuun alusta. </a:t>
            </a:r>
            <a:r>
              <a:rPr lang="fi-FI" sz="1600" dirty="0"/>
              <a:t>T</a:t>
            </a:r>
            <a:r>
              <a:rPr lang="fi-FI" sz="1600" dirty="0" smtClean="0"/>
              <a:t>ietoa pääsee lisäämään </a:t>
            </a:r>
            <a:r>
              <a:rPr lang="fi-FI" sz="1600" dirty="0" err="1" smtClean="0"/>
              <a:t>LogBookiin</a:t>
            </a:r>
            <a:r>
              <a:rPr lang="fi-FI" sz="1600" dirty="0" smtClean="0"/>
              <a:t>, mutta harjoitella voi toki ihan keksityillä tiedoillakin.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695643"/>
          </a:xfrm>
        </p:spPr>
        <p:txBody>
          <a:bodyPr/>
          <a:lstStyle/>
          <a:p>
            <a:r>
              <a:rPr lang="fi-FI" dirty="0" smtClean="0"/>
              <a:t>9. ja 10.4. koulutuksessa (päivät ovat identtiset)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9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799" y="1719868"/>
            <a:ext cx="10244667" cy="4715438"/>
          </a:xfrm>
        </p:spPr>
        <p:txBody>
          <a:bodyPr/>
          <a:lstStyle/>
          <a:p>
            <a:r>
              <a:rPr lang="fi-FI" sz="1600" dirty="0" smtClean="0"/>
              <a:t>Kanuuna ja kunta solmivat </a:t>
            </a:r>
            <a:r>
              <a:rPr lang="fi-FI" sz="1600" dirty="0" err="1" smtClean="0"/>
              <a:t>LogBook</a:t>
            </a:r>
            <a:r>
              <a:rPr lang="fi-FI" sz="1600" dirty="0" smtClean="0"/>
              <a:t>-sopimuksen.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Sopimuksessa vahvistetaan, että Osaamiskeskus Kanuunalla ja </a:t>
            </a:r>
            <a:r>
              <a:rPr lang="fi-FI" sz="1600" dirty="0" err="1" smtClean="0"/>
              <a:t>KEKSillä</a:t>
            </a:r>
            <a:r>
              <a:rPr lang="fi-FI" sz="1600" dirty="0" smtClean="0"/>
              <a:t> on kumppanuussopimus, jonka ehdot täyttämällä Kanuunalla on mahdollisuus tarjota ko. kunnalle maksuttomasti </a:t>
            </a:r>
            <a:r>
              <a:rPr lang="fi-FI" sz="1600" dirty="0" err="1" smtClean="0"/>
              <a:t>LogBookin</a:t>
            </a:r>
            <a:r>
              <a:rPr lang="fi-FI" sz="1600" dirty="0" smtClean="0"/>
              <a:t> käyttö.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Kunta sitoutuu siihen, että sillä on pääkäyttäjä / mentori, joka huolehtii kunnan työntekijöiden </a:t>
            </a:r>
            <a:r>
              <a:rPr lang="fi-FI" sz="1600" dirty="0" err="1" smtClean="0"/>
              <a:t>LogBook</a:t>
            </a:r>
            <a:r>
              <a:rPr lang="fi-FI" sz="1600" dirty="0"/>
              <a:t>-</a:t>
            </a:r>
            <a:r>
              <a:rPr lang="fi-FI" sz="1600" dirty="0" smtClean="0"/>
              <a:t>tunnuksista.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Kunta vastaa työntekijöiden koulutuksiin liittyvistä kuluista. Koulutukset itsessään ovat osallistujille maksuttomia.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Jos kunta / kunnan työntekijät tahallisesti / huolimattomuuttaan aiheuttavat vahinkoa, sitoutuu kunta maksamaan kulut.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Kunta hyväksyy, että kaikilla </a:t>
            </a:r>
            <a:r>
              <a:rPr lang="fi-FI" sz="1600" dirty="0" err="1" smtClean="0"/>
              <a:t>LogBook</a:t>
            </a:r>
            <a:r>
              <a:rPr lang="fi-FI" sz="1600" dirty="0" smtClean="0"/>
              <a:t> käyttäjillä on pääsy tuotettuun tietoon. Kerättyä tietoa raportoidaan rahoittajalle ja tietoa voidaan käyttää myös koti- ja ulkomaiseen tutkimukseen.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Käyttäjä sitoutuu kirjauskäytäntöihin (seuraavalla sivulla).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799" y="1202282"/>
            <a:ext cx="10244667" cy="586597"/>
          </a:xfrm>
        </p:spPr>
        <p:txBody>
          <a:bodyPr/>
          <a:lstStyle/>
          <a:p>
            <a:r>
              <a:rPr lang="fi-FI" dirty="0" smtClean="0"/>
              <a:t>Kanuunan ja kunnan välinen </a:t>
            </a:r>
            <a:r>
              <a:rPr lang="fi-FI" dirty="0" err="1" smtClean="0"/>
              <a:t>LogBook</a:t>
            </a:r>
            <a:r>
              <a:rPr lang="fi-FI" dirty="0"/>
              <a:t> </a:t>
            </a:r>
            <a:r>
              <a:rPr lang="fi-FI" dirty="0" smtClean="0"/>
              <a:t>-sopimus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574800" y="1958196"/>
            <a:ext cx="10244667" cy="4527765"/>
          </a:xfrm>
        </p:spPr>
        <p:txBody>
          <a:bodyPr/>
          <a:lstStyle/>
          <a:p>
            <a:r>
              <a:rPr lang="fi-FI" sz="1600" dirty="0" smtClean="0"/>
              <a:t>Jokaisella käyttäjällä on omat tunnukset (ei esim. tilalla </a:t>
            </a:r>
            <a:r>
              <a:rPr lang="fi-FI" sz="1600" dirty="0" err="1" smtClean="0"/>
              <a:t>kollektiivitunnareita</a:t>
            </a:r>
            <a:r>
              <a:rPr lang="fi-FI" sz="1600" dirty="0" smtClean="0"/>
              <a:t>).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err="1" smtClean="0"/>
              <a:t>LogBookkiin</a:t>
            </a:r>
            <a:r>
              <a:rPr lang="fi-FI" sz="1600" dirty="0" smtClean="0"/>
              <a:t> ei kirjata mitään tietoa, joka voi yksilöidä, kuten henkilötietoja, nimiä, </a:t>
            </a:r>
            <a:r>
              <a:rPr lang="fi-FI" sz="1600" dirty="0" err="1" smtClean="0"/>
              <a:t>hetuja</a:t>
            </a:r>
            <a:r>
              <a:rPr lang="fi-FI" sz="1600" dirty="0" smtClean="0"/>
              <a:t> yms.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smtClean="0"/>
              <a:t>Sovelletaan uutta tietosuojalainsäädäntöä.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err="1" smtClean="0"/>
              <a:t>LogBookilla</a:t>
            </a:r>
            <a:r>
              <a:rPr lang="fi-FI" sz="1600" dirty="0" smtClean="0"/>
              <a:t> voidaan raportoida myös esim. etsivän tai pajatoiminnan lukuja, jotka kerätään lukuina jostain toisesta ohjelmasta perustamalla </a:t>
            </a:r>
            <a:r>
              <a:rPr lang="fi-FI" sz="1600" dirty="0" err="1" smtClean="0"/>
              <a:t>LogBookiin</a:t>
            </a:r>
            <a:r>
              <a:rPr lang="fi-FI" sz="1600" dirty="0" smtClean="0"/>
              <a:t> sitä varten ryhmä.</a:t>
            </a:r>
            <a:br>
              <a:rPr lang="fi-FI" sz="1600" dirty="0" smtClean="0"/>
            </a:br>
            <a:endParaRPr lang="fi-FI" sz="1600" dirty="0" smtClean="0"/>
          </a:p>
          <a:p>
            <a:r>
              <a:rPr lang="fi-FI" sz="1600" dirty="0" err="1" smtClean="0"/>
              <a:t>LogBookilla</a:t>
            </a:r>
            <a:r>
              <a:rPr lang="fi-FI" sz="1600" dirty="0" smtClean="0"/>
              <a:t> kerättävät perustiedot </a:t>
            </a:r>
            <a:r>
              <a:rPr lang="fi-FI" sz="1600" dirty="0" smtClean="0">
                <a:sym typeface="Wingdings" panose="05000000000000000000" pitchFamily="2" charset="2"/>
              </a:rPr>
              <a:t> toimintojen määrä, toiminta tunteina, osallistujien määrä, </a:t>
            </a:r>
            <a:r>
              <a:rPr lang="fi-FI" sz="1600" dirty="0">
                <a:sym typeface="Wingdings" panose="05000000000000000000" pitchFamily="2" charset="2"/>
              </a:rPr>
              <a:t>vapaaehtoisten määrä, </a:t>
            </a:r>
            <a:r>
              <a:rPr lang="fi-FI" sz="1600" dirty="0" smtClean="0">
                <a:sym typeface="Wingdings" panose="05000000000000000000" pitchFamily="2" charset="2"/>
              </a:rPr>
              <a:t>nuorten </a:t>
            </a:r>
            <a:r>
              <a:rPr lang="fi-FI" sz="1600" dirty="0">
                <a:sym typeface="Wingdings" panose="05000000000000000000" pitchFamily="2" charset="2"/>
              </a:rPr>
              <a:t>järjestämän toiminnan määrä </a:t>
            </a:r>
            <a:r>
              <a:rPr lang="fi-FI" sz="1600" dirty="0" smtClean="0">
                <a:sym typeface="Wingdings" panose="05000000000000000000" pitchFamily="2" charset="2"/>
              </a:rPr>
              <a:t>tunteina</a:t>
            </a:r>
            <a:r>
              <a:rPr lang="fi-FI" sz="1600" dirty="0" smtClean="0">
                <a:sym typeface="Wingdings" panose="05000000000000000000" pitchFamily="2" charset="2"/>
              </a:rPr>
              <a:t>.</a:t>
            </a:r>
          </a:p>
          <a:p>
            <a:r>
              <a:rPr lang="fi-FI" sz="1600" dirty="0">
                <a:sym typeface="Wingdings" panose="05000000000000000000" pitchFamily="2" charset="2"/>
              </a:rPr>
              <a:t>Nuorten ryhmille/yhdistyksille yms. joita kunta tukee rahallisesti/antamalla tilat tms. voidaan antaa tunnukset ja toiminta voidaan raportoida </a:t>
            </a:r>
            <a:r>
              <a:rPr lang="fi-FI" sz="1600" dirty="0" err="1" smtClean="0">
                <a:sym typeface="Wingdings" panose="05000000000000000000" pitchFamily="2" charset="2"/>
              </a:rPr>
              <a:t>LogBookilla</a:t>
            </a:r>
            <a:endParaRPr lang="fi-FI" sz="1600" dirty="0" smtClean="0">
              <a:sym typeface="Wingdings" panose="05000000000000000000" pitchFamily="2" charset="2"/>
            </a:endParaRPr>
          </a:p>
          <a:p>
            <a:endParaRPr lang="fi-FI" sz="1600" dirty="0">
              <a:sym typeface="Wingdings" panose="05000000000000000000" pitchFamily="2" charset="2"/>
            </a:endParaRPr>
          </a:p>
          <a:p>
            <a:r>
              <a:rPr lang="fi-FI" sz="1600" dirty="0" smtClean="0">
                <a:sym typeface="Wingdings" panose="05000000000000000000" pitchFamily="2" charset="2"/>
              </a:rPr>
              <a:t>Suurin </a:t>
            </a:r>
            <a:r>
              <a:rPr lang="fi-FI" sz="1600" dirty="0" smtClean="0">
                <a:sym typeface="Wingdings" panose="05000000000000000000" pitchFamily="2" charset="2"/>
              </a:rPr>
              <a:t>osa Kanuunan nyt keräämästä tiedosta on (ehkä / osin) kerättävissä </a:t>
            </a:r>
            <a:r>
              <a:rPr lang="fi-FI" sz="1600" dirty="0" err="1" smtClean="0">
                <a:sym typeface="Wingdings" panose="05000000000000000000" pitchFamily="2" charset="2"/>
              </a:rPr>
              <a:t>LogBookilla</a:t>
            </a:r>
            <a:r>
              <a:rPr lang="fi-FI" sz="1600" dirty="0" smtClean="0">
                <a:sym typeface="Wingdings" panose="05000000000000000000" pitchFamily="2" charset="2"/>
              </a:rPr>
              <a:t>, mutta se vaatii vähän säätämistä. Päätavoitteena on saada </a:t>
            </a:r>
            <a:r>
              <a:rPr lang="fi-FI" sz="1600" dirty="0" err="1" smtClean="0">
                <a:sym typeface="Wingdings" panose="05000000000000000000" pitchFamily="2" charset="2"/>
              </a:rPr>
              <a:t>LogBook</a:t>
            </a:r>
            <a:r>
              <a:rPr lang="fi-FI" sz="1600" dirty="0" smtClean="0">
                <a:sym typeface="Wingdings" panose="05000000000000000000" pitchFamily="2" charset="2"/>
              </a:rPr>
              <a:t> käyttöön vuonna 2018 ja vuonna 2019 sitä kehitetään!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4800" y="1417637"/>
            <a:ext cx="10244667" cy="675323"/>
          </a:xfrm>
        </p:spPr>
        <p:txBody>
          <a:bodyPr/>
          <a:lstStyle/>
          <a:p>
            <a:r>
              <a:rPr lang="fi-FI" dirty="0" err="1" smtClean="0"/>
              <a:t>LogBook</a:t>
            </a:r>
            <a:r>
              <a:rPr lang="fi-FI" dirty="0" smtClean="0"/>
              <a:t>-kirjauskäytännöt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B25E0-62A7-47DC-9B52-71C33EF2D3A3}" type="datetime1">
              <a:rPr lang="fi-FI" smtClean="0">
                <a:solidFill>
                  <a:srgbClr val="FFFFFF"/>
                </a:solidFill>
              </a:rPr>
              <a:t>23.3.2018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4EE5-DC7A-41F8-B45D-436DF1B9776E}" type="slidenum">
              <a:rPr lang="fi-FI" altLang="fi-FI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5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08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08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3477</TotalTime>
  <Words>182</Words>
  <Application>Microsoft Office PowerPoint</Application>
  <PresentationFormat>Laajakuva</PresentationFormat>
  <Paragraphs>110</Paragraphs>
  <Slides>9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 Unicode MS</vt:lpstr>
      <vt:lpstr>Calibri</vt:lpstr>
      <vt:lpstr>Wingdings</vt:lpstr>
      <vt:lpstr>2_Oletusrakenne</vt:lpstr>
      <vt:lpstr>Pohjustusta LogBookin käyttöönotolle kunnallisessa nuorisotyössä</vt:lpstr>
      <vt:lpstr> Tervetuloa LogBook-kouluttajakoulutukseen 9. tai 10.4.2018  </vt:lpstr>
      <vt:lpstr>Sorva</vt:lpstr>
      <vt:lpstr>Valli</vt:lpstr>
      <vt:lpstr>Töpö</vt:lpstr>
      <vt:lpstr>Kunnan mentori / yhdyshenkilö</vt:lpstr>
      <vt:lpstr>9. ja 10.4. koulutuksessa (päivät ovat identtiset) </vt:lpstr>
      <vt:lpstr>Kanuunan ja kunnan välinen LogBook -sopimus</vt:lpstr>
      <vt:lpstr>LogBook-kirjauskäytännöt</vt:lpstr>
    </vt:vector>
  </TitlesOfParts>
  <Company>Lahden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Lappalainen Suvi</dc:creator>
  <cp:lastModifiedBy>Lappalainen Suvi</cp:lastModifiedBy>
  <cp:revision>213</cp:revision>
  <cp:lastPrinted>2018-03-15T14:49:38Z</cp:lastPrinted>
  <dcterms:created xsi:type="dcterms:W3CDTF">2017-10-26T09:34:56Z</dcterms:created>
  <dcterms:modified xsi:type="dcterms:W3CDTF">2018-03-23T07:13:54Z</dcterms:modified>
</cp:coreProperties>
</file>