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4688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913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9424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6708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9905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8317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344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8959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4609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406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800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8123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5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7731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69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370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4BF56-D38D-4E6C-A0AF-8AC4C220F7AE}" type="datetimeFigureOut">
              <a:rPr lang="fi-FI" smtClean="0"/>
              <a:t>24.10.2018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C40047-A01A-446A-A582-444AB15481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7110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Nuorisotyön auditointi- ja itsearviointimalli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Kanuunan  Arviointiverkoston tapaaminen 1.-2.10.2018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229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Mistä olikaan kyse…?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542473"/>
            <a:ext cx="8596668" cy="4498889"/>
          </a:xfrm>
        </p:spPr>
        <p:txBody>
          <a:bodyPr/>
          <a:lstStyle/>
          <a:p>
            <a:r>
              <a:rPr lang="fi-FI" dirty="0" smtClean="0"/>
              <a:t>Malli luotu nuorisotyön laadun arvioinnin tueksi</a:t>
            </a:r>
          </a:p>
          <a:p>
            <a:r>
              <a:rPr lang="fi-FI" dirty="0" smtClean="0"/>
              <a:t>”Kustomoitu” malli eli eri työmuodoille on luotu oma </a:t>
            </a:r>
            <a:r>
              <a:rPr lang="fi-FI" dirty="0" err="1" smtClean="0"/>
              <a:t>kriteeristö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/>
              <a:t>Nuorisotalon avoin toiminta</a:t>
            </a:r>
          </a:p>
          <a:p>
            <a:pPr lvl="1"/>
            <a:r>
              <a:rPr lang="fi-FI" dirty="0" smtClean="0"/>
              <a:t>Pienryhmätoiminta</a:t>
            </a:r>
          </a:p>
          <a:p>
            <a:pPr lvl="1"/>
            <a:r>
              <a:rPr lang="fi-FI" dirty="0" smtClean="0"/>
              <a:t>Leiritoiminta</a:t>
            </a:r>
          </a:p>
          <a:p>
            <a:pPr lvl="1"/>
            <a:r>
              <a:rPr lang="fi-FI" dirty="0" smtClean="0"/>
              <a:t>Alueellinen nuorisotyö</a:t>
            </a:r>
          </a:p>
          <a:p>
            <a:pPr lvl="1"/>
            <a:r>
              <a:rPr lang="fi-FI" dirty="0" smtClean="0"/>
              <a:t>Nuorten tieto- ja neuvontapalvelut (?)</a:t>
            </a:r>
          </a:p>
          <a:p>
            <a:pPr lvl="1"/>
            <a:r>
              <a:rPr lang="fi-FI" dirty="0" smtClean="0"/>
              <a:t>Koulunuorisotyö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597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arvioidaan?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481668"/>
            <a:ext cx="8596668" cy="2929466"/>
          </a:xfrm>
        </p:spPr>
        <p:txBody>
          <a:bodyPr/>
          <a:lstStyle/>
          <a:p>
            <a:r>
              <a:rPr lang="fi-FI" dirty="0"/>
              <a:t>Kriteerien avulla arvioidaan ko. työmuotoihin liittyvää prosessia, ei toiminnan tulosta vaikuttavuutta, vrt. formatiivinen ja summatiivinen </a:t>
            </a:r>
            <a:r>
              <a:rPr lang="fi-FI" dirty="0" smtClean="0"/>
              <a:t>arviointi</a:t>
            </a:r>
            <a:endParaRPr lang="fi-FI" dirty="0"/>
          </a:p>
          <a:p>
            <a:r>
              <a:rPr lang="fi-FI" dirty="0" smtClean="0"/>
              <a:t>Arvioinnin kohteena on ohjaajien / työyhteisön teot, vrt. työsuoritusten arviointi</a:t>
            </a:r>
          </a:p>
          <a:p>
            <a:pPr lvl="1"/>
            <a:r>
              <a:rPr lang="fi-FI" dirty="0" smtClean="0"/>
              <a:t>Avoimet nuorten illat –</a:t>
            </a:r>
            <a:r>
              <a:rPr lang="fi-FI" dirty="0" err="1" smtClean="0"/>
              <a:t>kriteesitössä</a:t>
            </a:r>
            <a:r>
              <a:rPr lang="fi-FI" dirty="0" smtClean="0"/>
              <a:t> erinomainen taso edellyttää kaikissa kriteereissä sitä, että työyhteisö toimii yhteistyössä (kehittynyt kasvattajayhteisö)</a:t>
            </a:r>
          </a:p>
          <a:p>
            <a:r>
              <a:rPr lang="fi-FI" dirty="0" smtClean="0"/>
              <a:t>Arvioinnin kohteena on teot ja toiminta, vrt. tavoitteiden arviointi</a:t>
            </a:r>
          </a:p>
          <a:p>
            <a:endParaRPr lang="fi-FI" dirty="0" smtClean="0"/>
          </a:p>
          <a:p>
            <a:endParaRPr lang="fi-FI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13893"/>
              </p:ext>
            </p:extLst>
          </p:nvPr>
        </p:nvGraphicFramePr>
        <p:xfrm>
          <a:off x="364065" y="4157134"/>
          <a:ext cx="11159067" cy="206586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78759">
                  <a:extLst>
                    <a:ext uri="{9D8B030D-6E8A-4147-A177-3AD203B41FA5}">
                      <a16:colId xmlns:a16="http://schemas.microsoft.com/office/drawing/2014/main" xmlns="" val="442006485"/>
                    </a:ext>
                  </a:extLst>
                </a:gridCol>
                <a:gridCol w="2288351">
                  <a:extLst>
                    <a:ext uri="{9D8B030D-6E8A-4147-A177-3AD203B41FA5}">
                      <a16:colId xmlns:a16="http://schemas.microsoft.com/office/drawing/2014/main" xmlns="" val="183140451"/>
                    </a:ext>
                  </a:extLst>
                </a:gridCol>
                <a:gridCol w="2264483">
                  <a:extLst>
                    <a:ext uri="{9D8B030D-6E8A-4147-A177-3AD203B41FA5}">
                      <a16:colId xmlns:a16="http://schemas.microsoft.com/office/drawing/2014/main" xmlns="" val="1244072397"/>
                    </a:ext>
                  </a:extLst>
                </a:gridCol>
                <a:gridCol w="2252549">
                  <a:extLst>
                    <a:ext uri="{9D8B030D-6E8A-4147-A177-3AD203B41FA5}">
                      <a16:colId xmlns:a16="http://schemas.microsoft.com/office/drawing/2014/main" xmlns="" val="323837051"/>
                    </a:ext>
                  </a:extLst>
                </a:gridCol>
                <a:gridCol w="2274925">
                  <a:extLst>
                    <a:ext uri="{9D8B030D-6E8A-4147-A177-3AD203B41FA5}">
                      <a16:colId xmlns:a16="http://schemas.microsoft.com/office/drawing/2014/main" xmlns="" val="135236889"/>
                    </a:ext>
                  </a:extLst>
                </a:gridCol>
              </a:tblGrid>
              <a:tr h="344946"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fi-FI" sz="1400" b="1" cap="sm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arviointikriteerit</a:t>
                      </a:r>
                      <a:endParaRPr lang="fi-FI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fi-FI" sz="1400" b="1" cap="sm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erinomainen</a:t>
                      </a:r>
                      <a:endParaRPr lang="fi-FI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fi-FI" sz="1400" b="1" cap="sm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hyvä</a:t>
                      </a:r>
                      <a:endParaRPr lang="fi-FI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fi-FI" sz="1400" b="1" cap="sm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tyydyttävä</a:t>
                      </a:r>
                      <a:endParaRPr lang="fi-FI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fi-FI" sz="1400" b="1" cap="small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puutteellinen/heikko</a:t>
                      </a:r>
                      <a:endParaRPr lang="fi-FI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55" marR="620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99092051"/>
                  </a:ext>
                </a:extLst>
              </a:tr>
              <a:tr h="1720920"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48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8600" algn="l"/>
                        </a:tabLs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Toiminnan tavoitteellisuus</a:t>
                      </a:r>
                    </a:p>
                  </a:txBody>
                  <a:tcPr marL="62055" marR="62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Toiminnalle on määritelty selkeät kasvatukselliset ja toiminnalliset tavoitteet, joita seurataan ja arvioidaan säännöllisesti. </a:t>
                      </a:r>
                      <a:r>
                        <a:rPr lang="fi-FI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Tavoitteissa on selkeä yhteys kaupunkistrategiaan.</a:t>
                      </a:r>
                      <a:r>
                        <a:rPr lang="fi-FI" sz="12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i-FI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055" marR="62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Tavoitteissa on huomioitu ajankohtaiset ilmiöt tai asiat, esim. yhteishaku, kesätöiden hakeminen, ihmisoikeusviikko tms. </a:t>
                      </a:r>
                    </a:p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Nuoret vaikuttavat </a:t>
                      </a:r>
                      <a:r>
                        <a:rPr lang="fi-FI" sz="1200" b="1" i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tavoitteiden</a:t>
                      </a: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sisältöihin sovitun menetelmän kautta: osallistuva budjetointi, yhteinen suunnittelupäivä tms.</a:t>
                      </a:r>
                    </a:p>
                  </a:txBody>
                  <a:tcPr marL="62055" marR="62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fi-FI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Toiminnan kasvatuksellisesta merkityksestä käydään aktiivisesti keskustelua, mutta niistä ei ole johdettu konkreettisia tavoitteita. </a:t>
                      </a:r>
                    </a:p>
                  </a:txBody>
                  <a:tcPr marL="62055" marR="62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Toimintaa ohjaa vahvasti traditio ja ohjaajien osaaminen.</a:t>
                      </a:r>
                    </a:p>
                    <a:p>
                      <a:pPr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055" marR="620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84673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Mihin </a:t>
            </a:r>
            <a:r>
              <a:rPr lang="fi-FI" dirty="0" err="1" smtClean="0"/>
              <a:t>kriteeristöjä</a:t>
            </a:r>
            <a:r>
              <a:rPr lang="fi-FI" dirty="0" smtClean="0"/>
              <a:t> voi käyttää?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634067"/>
            <a:ext cx="8596668" cy="4407295"/>
          </a:xfrm>
        </p:spPr>
        <p:txBody>
          <a:bodyPr/>
          <a:lstStyle/>
          <a:p>
            <a:r>
              <a:rPr lang="fi-FI" dirty="0" err="1" smtClean="0"/>
              <a:t>Itsearvionnit</a:t>
            </a:r>
            <a:endParaRPr lang="fi-FI" dirty="0" smtClean="0"/>
          </a:p>
          <a:p>
            <a:r>
              <a:rPr lang="fi-FI" dirty="0" smtClean="0"/>
              <a:t>Auditoinnit</a:t>
            </a:r>
          </a:p>
          <a:p>
            <a:r>
              <a:rPr lang="fi-FI" dirty="0" smtClean="0"/>
              <a:t>Toiminnan suunnittelu</a:t>
            </a:r>
          </a:p>
          <a:p>
            <a:r>
              <a:rPr lang="fi-FI" dirty="0" smtClean="0"/>
              <a:t>Perehdyttäminen</a:t>
            </a:r>
          </a:p>
          <a:p>
            <a:r>
              <a:rPr lang="fi-FI" dirty="0" smtClean="0"/>
              <a:t>Toiminnan kuvaaminen ja avaaminen nuorisotyön ulkopuolisille: kriteerilista kertoo toiminnan sisällöistä</a:t>
            </a:r>
          </a:p>
          <a:p>
            <a:r>
              <a:rPr lang="fi-FI" dirty="0" smtClean="0"/>
              <a:t>Auttaa kuvaamaan ja ymmärtämään sitä, mistä tekijöistä nuorisotyön korkea laatu syntyy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340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Ajankohtaista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574801"/>
            <a:ext cx="8596668" cy="4466562"/>
          </a:xfrm>
        </p:spPr>
        <p:txBody>
          <a:bodyPr/>
          <a:lstStyle/>
          <a:p>
            <a:r>
              <a:rPr lang="fi-FI" dirty="0" smtClean="0"/>
              <a:t>Avoimet nuorten illat </a:t>
            </a:r>
            <a:r>
              <a:rPr lang="fi-FI" dirty="0" err="1" smtClean="0"/>
              <a:t>kriteeristö</a:t>
            </a:r>
            <a:r>
              <a:rPr lang="fi-FI" dirty="0" smtClean="0"/>
              <a:t> on päivitetty toukokuussa 2018</a:t>
            </a:r>
          </a:p>
          <a:p>
            <a:r>
              <a:rPr lang="fi-FI" dirty="0" smtClean="0"/>
              <a:t>Tavoitteelliset </a:t>
            </a:r>
            <a:r>
              <a:rPr lang="fi-FI" dirty="0" err="1" smtClean="0"/>
              <a:t>pienryhmäyt</a:t>
            </a:r>
            <a:r>
              <a:rPr lang="fi-FI" dirty="0" smtClean="0"/>
              <a:t> </a:t>
            </a:r>
            <a:r>
              <a:rPr lang="fi-FI" dirty="0" err="1" smtClean="0"/>
              <a:t>kriteeristöä</a:t>
            </a:r>
            <a:r>
              <a:rPr lang="fi-FI" dirty="0" smtClean="0"/>
              <a:t> päivitetään parhaillaan, valmista marras-joulukuussa (?)</a:t>
            </a:r>
          </a:p>
          <a:p>
            <a:r>
              <a:rPr lang="fi-FI" dirty="0" smtClean="0"/>
              <a:t>Mallista ollaan kiinnostuneita kansainvälisestikin</a:t>
            </a:r>
          </a:p>
          <a:p>
            <a:pPr lvl="1"/>
            <a:r>
              <a:rPr lang="fi-FI" dirty="0" smtClean="0"/>
              <a:t>Keväällä romanialaiset ja kroatialaiset nuorisotyöntekijät olivat opettelemassa auditointeja. Marraskuussa suomalaisia nuorisotyöntekijöitä lähdössä em. </a:t>
            </a:r>
            <a:r>
              <a:rPr lang="fi-FI" dirty="0"/>
              <a:t>m</a:t>
            </a:r>
            <a:r>
              <a:rPr lang="fi-FI" dirty="0" smtClean="0"/>
              <a:t>aihin auditoimaan. </a:t>
            </a:r>
          </a:p>
          <a:p>
            <a:pPr lvl="1"/>
            <a:r>
              <a:rPr lang="fi-FI" dirty="0" smtClean="0"/>
              <a:t>Islannista tullut alustavasti kysely vierailusta Suomeen (</a:t>
            </a:r>
            <a:r>
              <a:rPr lang="fi-FI" dirty="0" err="1" smtClean="0"/>
              <a:t>study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tai </a:t>
            </a:r>
            <a:r>
              <a:rPr lang="fi-FI" dirty="0" err="1" smtClean="0"/>
              <a:t>job</a:t>
            </a:r>
            <a:r>
              <a:rPr lang="fi-FI" dirty="0" smtClean="0"/>
              <a:t> </a:t>
            </a:r>
            <a:r>
              <a:rPr lang="fi-FI" dirty="0" err="1" smtClean="0"/>
              <a:t>shadowing</a:t>
            </a:r>
            <a:r>
              <a:rPr lang="fi-FI" dirty="0" smtClean="0"/>
              <a:t>). Kuka olisi kiinnostunut ottamaan vieraita vastaan?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054302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291</Words>
  <Application>Microsoft Office PowerPoint</Application>
  <PresentationFormat>Laajakuva</PresentationFormat>
  <Paragraphs>41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Pinta</vt:lpstr>
      <vt:lpstr>Nuorisotyön auditointi- ja itsearviointimalli</vt:lpstr>
      <vt:lpstr>Mistä olikaan kyse…?</vt:lpstr>
      <vt:lpstr>Mitä arvioidaan?</vt:lpstr>
      <vt:lpstr>Mihin kriteeristöjä voi käyttää?</vt:lpstr>
      <vt:lpstr>Ajankohtaista</vt:lpstr>
    </vt:vector>
  </TitlesOfParts>
  <Company>City of Helsinki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Nuorisotyön auditointi- ja itsearviointimalli</dc:title>
  <dc:creator>Hovi Merja</dc:creator>
  <cp:lastModifiedBy>Göös Petra</cp:lastModifiedBy>
  <cp:revision>7</cp:revision>
  <dcterms:created xsi:type="dcterms:W3CDTF">2018-09-24T07:00:01Z</dcterms:created>
  <dcterms:modified xsi:type="dcterms:W3CDTF">2018-10-24T07:27:26Z</dcterms:modified>
</cp:coreProperties>
</file>