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</p:sldMasterIdLst>
  <p:notesMasterIdLst>
    <p:notesMasterId r:id="rId27"/>
  </p:notesMasterIdLst>
  <p:sldIdLst>
    <p:sldId id="477" r:id="rId4"/>
    <p:sldId id="490" r:id="rId5"/>
    <p:sldId id="478" r:id="rId6"/>
    <p:sldId id="479" r:id="rId7"/>
    <p:sldId id="481" r:id="rId8"/>
    <p:sldId id="482" r:id="rId9"/>
    <p:sldId id="483" r:id="rId10"/>
    <p:sldId id="480" r:id="rId11"/>
    <p:sldId id="487" r:id="rId12"/>
    <p:sldId id="469" r:id="rId13"/>
    <p:sldId id="366" r:id="rId14"/>
    <p:sldId id="368" r:id="rId15"/>
    <p:sldId id="408" r:id="rId16"/>
    <p:sldId id="485" r:id="rId17"/>
    <p:sldId id="456" r:id="rId18"/>
    <p:sldId id="410" r:id="rId19"/>
    <p:sldId id="448" r:id="rId20"/>
    <p:sldId id="484" r:id="rId21"/>
    <p:sldId id="394" r:id="rId22"/>
    <p:sldId id="395" r:id="rId23"/>
    <p:sldId id="488" r:id="rId24"/>
    <p:sldId id="489" r:id="rId25"/>
    <p:sldId id="476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dirty="0" smtClean="0"/>
              <a:t>Esimerkki: Olli Ohjaajan toimenkuva 2014</a:t>
            </a:r>
          </a:p>
        </c:rich>
      </c:tx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Taul1!$B$2:$B$4</c:f>
              <c:strCache>
                <c:ptCount val="3"/>
                <c:pt idx="0">
                  <c:v>Yhteiset työtehtävät</c:v>
                </c:pt>
                <c:pt idx="1">
                  <c:v>Tilatyö/avoimet ovet</c:v>
                </c:pt>
                <c:pt idx="2">
                  <c:v>Liikkumavara</c:v>
                </c:pt>
              </c:strCache>
            </c:strRef>
          </c:cat>
          <c:val>
            <c:numRef>
              <c:f>Taul1!$C$2:$C$4</c:f>
              <c:numCache>
                <c:formatCode>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accent3">
          <a:lumMod val="75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ED15-8D7E-4D85-BB2D-39D4616F623A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0C3C-1FD7-4F7A-8DAD-8E73AA8405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18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98BBCA-DF80-4735-B88A-6AC91C1793BB}" type="slidenum">
              <a:rPr lang="fi-FI" altLang="fi-FI"/>
              <a:pPr/>
              <a:t>1</a:t>
            </a:fld>
            <a:endParaRPr lang="fi-FI" altLang="fi-FI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19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98BBCA-DF80-4735-B88A-6AC91C1793BB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134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75A18B-C4FA-493A-B199-A47073695A10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744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AB8BDC-AC72-45D5-A9D9-A56C1DB7A72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400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8B046-F268-4ADF-A1D5-1DF6E8A351A3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683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D4C116-209E-43D6-9314-CC9873578FD1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12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41274B-79FB-43F2-9CBD-1A3A171E659E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678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5F5E3E-A40B-4F13-AF17-F63404965552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287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5F5E3E-A40B-4F13-AF17-F63404965552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108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11.10.2016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3ACD76E-6AE6-42C8-8BB4-AC14997217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13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5172581" y="44624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0" y="5877272"/>
            <a:ext cx="393632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872656" cy="350100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4208" y="6165304"/>
            <a:ext cx="2133600" cy="365125"/>
          </a:xfrm>
        </p:spPr>
        <p:txBody>
          <a:bodyPr/>
          <a:lstStyle>
            <a:lvl1pPr algn="r">
              <a:defRPr b="1" i="0">
                <a:solidFill>
                  <a:schemeClr val="tx1"/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/>
                </a:solidFill>
              </a:rPr>
              <a:pPr/>
              <a:t>12.10.2016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4664"/>
            <a:ext cx="1728192" cy="59910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41686"/>
            <a:ext cx="1152128" cy="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3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7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9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5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8FE7-9526-4E73-AD6D-1A240ACF9B51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16F0-5278-4441-B2FD-1B295DA769B5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D16E-3509-4E4B-90CE-08045131A498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5BF6-A3E3-4300-B7C9-704B62725F65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8AC-B3C6-4565-8436-A853839D9ABC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2CB4-FD3D-4536-BA61-F1CEFAB15759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7DB-12B6-46FF-93F1-0A643BADDA35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4BF2-C3AF-471D-9020-7619E45D6A6D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CB1134-6690-4CCA-BFF0-DCD1D526AF26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 dirty="0">
              <a:solidFill>
                <a:srgbClr val="1E325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DDD-A949-42C6-83BD-4F69364374EF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2DD0-1CF7-4428-B60C-36A17FDCECD2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1E3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B3D-91A6-469B-9FF9-94DA47DE3593}" type="datetimeFigureOut">
              <a:rPr lang="fi-FI" smtClean="0"/>
              <a:pPr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9DAE-9D88-4248-821E-DE209E124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132857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82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20072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90443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232248" cy="97043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9950"/>
            <a:ext cx="1152128" cy="30723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7552"/>
            <a:ext cx="1351037" cy="4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i="0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BABF41A-E9B3-4A78-9556-17158C0B7C34}" type="datetime1">
              <a:rPr lang="fi-FI" smtClean="0">
                <a:solidFill>
                  <a:srgbClr val="1E3250"/>
                </a:solidFill>
              </a:rPr>
              <a:pPr/>
              <a:t>12.10.2016</a:t>
            </a:fld>
            <a:endParaRPr lang="fi-FI" dirty="0">
              <a:solidFill>
                <a:srgbClr val="1E325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 dirty="0">
              <a:solidFill>
                <a:srgbClr val="1E325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9" y="5781129"/>
            <a:ext cx="2307266" cy="13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97425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dirty="0" smtClean="0"/>
              <a:t/>
            </a:r>
            <a:br>
              <a:rPr lang="fi-FI" altLang="fi-FI" sz="4400" dirty="0" smtClean="0"/>
            </a:br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sz="4400" dirty="0" smtClean="0"/>
              <a:t>Miksi </a:t>
            </a:r>
            <a:r>
              <a:rPr lang="fi-FI" altLang="fi-FI" sz="4400" dirty="0"/>
              <a:t>nuorisotyötä tehdään</a:t>
            </a:r>
            <a:r>
              <a:rPr lang="fi-FI" altLang="fi-FI" sz="4400" dirty="0" smtClean="0"/>
              <a:t>?</a:t>
            </a: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>			</a:t>
            </a:r>
            <a:br>
              <a:rPr lang="fi-FI" altLang="fi-FI" sz="4400" dirty="0"/>
            </a:br>
            <a:r>
              <a:rPr lang="fi-FI" altLang="fi-FI" sz="4400" dirty="0"/>
              <a:t>	</a:t>
            </a:r>
            <a:br>
              <a:rPr lang="fi-FI" altLang="fi-FI" sz="4400" dirty="0"/>
            </a:br>
            <a:endParaRPr lang="fi-FI" altLang="fi-FI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863223"/>
            <a:ext cx="3084512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37063" y="6119813"/>
            <a:ext cx="3124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i-FI" altLang="fi-FI"/>
              <a:t>11.10.2016. Viljami Kinnunen</a:t>
            </a:r>
          </a:p>
        </p:txBody>
      </p:sp>
    </p:spTree>
    <p:extLst>
      <p:ext uri="{BB962C8B-B14F-4D97-AF65-F5344CB8AC3E}">
        <p14:creationId xmlns:p14="http://schemas.microsoft.com/office/powerpoint/2010/main" val="296699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3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71550" y="836613"/>
            <a:ext cx="7715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sz="32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fi-FI" b="1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268" name="Tekstikehys 3"/>
          <p:cNvSpPr txBox="1">
            <a:spLocks noChangeArrowheads="1"/>
          </p:cNvSpPr>
          <p:nvPr/>
        </p:nvSpPr>
        <p:spPr bwMode="auto">
          <a:xfrm>
            <a:off x="755650" y="1989138"/>
            <a:ext cx="46799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/>
          </a:p>
          <a:p>
            <a:r>
              <a:rPr lang="fi-FI" sz="2000"/>
              <a:t>Organisaation arvot </a:t>
            </a:r>
          </a:p>
          <a:p>
            <a:r>
              <a:rPr lang="fi-FI" sz="2000"/>
              <a:t>	vs</a:t>
            </a:r>
          </a:p>
          <a:p>
            <a:r>
              <a:rPr lang="fi-FI" sz="2000"/>
              <a:t>	 Nuorisotyön arvopohja? </a:t>
            </a:r>
          </a:p>
          <a:p>
            <a:r>
              <a:rPr lang="fi-FI" sz="2000"/>
              <a:t>		vs</a:t>
            </a:r>
          </a:p>
          <a:p>
            <a:r>
              <a:rPr lang="fi-FI" sz="2000"/>
              <a:t>		 Henkilökohtaiset arvot</a:t>
            </a:r>
          </a:p>
        </p:txBody>
      </p:sp>
      <p:sp>
        <p:nvSpPr>
          <p:cNvPr id="11269" name="Tekstikehys 4"/>
          <p:cNvSpPr txBox="1">
            <a:spLocks noChangeArrowheads="1"/>
          </p:cNvSpPr>
          <p:nvPr/>
        </p:nvSpPr>
        <p:spPr bwMode="auto">
          <a:xfrm>
            <a:off x="684213" y="908050"/>
            <a:ext cx="797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400" b="1"/>
              <a:t>Millaista maailmaa edustamme nuorisotyöntekijöinä?</a:t>
            </a:r>
          </a:p>
        </p:txBody>
      </p:sp>
      <p:sp>
        <p:nvSpPr>
          <p:cNvPr id="11270" name="Tekstikehys 5"/>
          <p:cNvSpPr txBox="1">
            <a:spLocks noChangeArrowheads="1"/>
          </p:cNvSpPr>
          <p:nvPr/>
        </p:nvSpPr>
        <p:spPr bwMode="auto">
          <a:xfrm>
            <a:off x="5651500" y="1989138"/>
            <a:ext cx="33131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Arvojen välittäjä vs. kyseenalaistaja?</a:t>
            </a:r>
          </a:p>
          <a:p>
            <a:endParaRPr lang="fi-FI"/>
          </a:p>
          <a:p>
            <a:r>
              <a:rPr lang="fi-FI"/>
              <a:t>Yhteiskuntaan kiinnittymisen tukeminen?</a:t>
            </a:r>
          </a:p>
          <a:p>
            <a:endParaRPr lang="fi-FI"/>
          </a:p>
          <a:p>
            <a:r>
              <a:rPr lang="fi-FI"/>
              <a:t>Kenen hyvä elämä?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11271" name="Tekstikehys 6"/>
          <p:cNvSpPr txBox="1">
            <a:spLocks noChangeArrowheads="1"/>
          </p:cNvSpPr>
          <p:nvPr/>
        </p:nvSpPr>
        <p:spPr bwMode="auto">
          <a:xfrm>
            <a:off x="900113" y="4581525"/>
            <a:ext cx="297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Kunnollisia veronmaksajia?</a:t>
            </a:r>
          </a:p>
        </p:txBody>
      </p:sp>
      <p:sp>
        <p:nvSpPr>
          <p:cNvPr id="11272" name="Tekstikehys 7"/>
          <p:cNvSpPr txBox="1">
            <a:spLocks noChangeArrowheads="1"/>
          </p:cNvSpPr>
          <p:nvPr/>
        </p:nvSpPr>
        <p:spPr bwMode="auto">
          <a:xfrm>
            <a:off x="3995738" y="5157788"/>
            <a:ext cx="3275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Kunnollisia kasvuympäristöjä?</a:t>
            </a:r>
          </a:p>
        </p:txBody>
      </p:sp>
      <p:sp>
        <p:nvSpPr>
          <p:cNvPr id="11273" name="Tekstikehys 8"/>
          <p:cNvSpPr txBox="1">
            <a:spLocks noChangeArrowheads="1"/>
          </p:cNvSpPr>
          <p:nvPr/>
        </p:nvSpPr>
        <p:spPr bwMode="auto">
          <a:xfrm>
            <a:off x="323850" y="5516563"/>
            <a:ext cx="442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Ratkaisemmeko ongelmia ?</a:t>
            </a:r>
          </a:p>
          <a:p>
            <a:r>
              <a:rPr lang="fi-FI" dirty="0"/>
              <a:t>	Tuemmeko ongelmattomuutta?</a:t>
            </a:r>
          </a:p>
        </p:txBody>
      </p:sp>
      <p:sp>
        <p:nvSpPr>
          <p:cNvPr id="11274" name="Tekstikehys 9"/>
          <p:cNvSpPr txBox="1">
            <a:spLocks noChangeArrowheads="1"/>
          </p:cNvSpPr>
          <p:nvPr/>
        </p:nvSpPr>
        <p:spPr bwMode="auto">
          <a:xfrm>
            <a:off x="2195513" y="6092825"/>
            <a:ext cx="340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/>
              <a:t>Lisää vapautta, lisää kontrollia?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67128" cy="2362274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Nuoriso-ohjaajan menetelmät ja työkalut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1600" b="1" dirty="0" smtClean="0"/>
              <a:t/>
            </a:r>
            <a:br>
              <a:rPr lang="fi-FI" sz="1600" b="1" dirty="0" smtClean="0"/>
            </a:br>
            <a:endParaRPr lang="fi-FI" sz="1600" b="1" dirty="0" smtClean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827584" y="2348880"/>
          <a:ext cx="7524328" cy="226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82"/>
                <a:gridCol w="1575302"/>
                <a:gridCol w="2088232"/>
                <a:gridCol w="1979712"/>
              </a:tblGrid>
              <a:tr h="38457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Ammatti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Työmuoto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Työmenetelmä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Työkalu</a:t>
                      </a:r>
                    </a:p>
                  </a:txBody>
                  <a:tcPr marL="68580" marR="68580" marT="0" marB="0"/>
                </a:tc>
              </a:tr>
              <a:tr h="77982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Maanviljelijä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Karjatila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>
                          <a:latin typeface="Arial"/>
                          <a:ea typeface="Calibri"/>
                          <a:cs typeface="Times New Roman"/>
                        </a:rPr>
                        <a:t>Maidontuotanto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>
                          <a:latin typeface="Arial"/>
                          <a:ea typeface="Calibri"/>
                          <a:cs typeface="Times New Roman"/>
                        </a:rPr>
                        <a:t>Lypsykone, traktori</a:t>
                      </a:r>
                    </a:p>
                  </a:txBody>
                  <a:tcPr marL="68580" marR="68580" marT="0" marB="0"/>
                </a:tc>
              </a:tr>
              <a:tr h="77982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Nuoriso-ohjaaja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>
                          <a:latin typeface="Arial"/>
                          <a:ea typeface="Calibri"/>
                          <a:cs typeface="Times New Roman"/>
                        </a:rPr>
                        <a:t>Kohdennettu nuorisotyö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 err="1" smtClean="0">
                          <a:latin typeface="Arial"/>
                          <a:ea typeface="Calibri"/>
                          <a:cs typeface="Times New Roman"/>
                        </a:rPr>
                        <a:t>Pienryhmätoimin-ta</a:t>
                      </a:r>
                      <a:endParaRPr lang="fi-FI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i-FI" sz="1800" dirty="0" err="1" smtClean="0">
                          <a:latin typeface="Arial"/>
                          <a:ea typeface="Calibri"/>
                          <a:cs typeface="Times New Roman"/>
                        </a:rPr>
                        <a:t>Ryhmäytymishar-joite</a:t>
                      </a:r>
                      <a:r>
                        <a:rPr lang="fi-FI" sz="1800" dirty="0">
                          <a:latin typeface="Arial"/>
                          <a:ea typeface="Calibri"/>
                          <a:cs typeface="Times New Roman"/>
                        </a:rPr>
                        <a:t>, tavoitteellinen keskustelu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kstikehys 4"/>
          <p:cNvSpPr txBox="1"/>
          <p:nvPr/>
        </p:nvSpPr>
        <p:spPr>
          <a:xfrm>
            <a:off x="827584" y="4941168"/>
            <a:ext cx="5827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Työmuoto vastaa kysymykseen mitä nuorisotyössä tehdään, </a:t>
            </a:r>
          </a:p>
          <a:p>
            <a:r>
              <a:rPr lang="fi-FI" dirty="0" smtClean="0"/>
              <a:t>menetelmä kertoo sen miten nuorisotyötä tehdään ja </a:t>
            </a:r>
          </a:p>
          <a:p>
            <a:r>
              <a:rPr lang="fi-FI" dirty="0" smtClean="0"/>
              <a:t>työkalut kertovat millä nuorisotyötä tehdään.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i-FI" b="1" dirty="0" smtClean="0"/>
              <a:t>Suhdeteoria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i-FI" dirty="0" smtClean="0"/>
              <a:t>Nuorisotyö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- Tukee nuorta yksilönä</a:t>
            </a:r>
          </a:p>
          <a:p>
            <a:pPr>
              <a:buNone/>
            </a:pPr>
            <a:r>
              <a:rPr lang="fi-FI" dirty="0" smtClean="0"/>
              <a:t>- Tukee nuoren sosiaalista verkostoa ja  yhteiskuntakiinnittyneisyyttä</a:t>
            </a:r>
          </a:p>
          <a:p>
            <a:pPr>
              <a:buNone/>
            </a:pPr>
            <a:r>
              <a:rPr lang="fi-FI" dirty="0" smtClean="0"/>
              <a:t>- Tuo nuorten näkökulmaa päätöksentekoon ja vaikuttaa nuorten olosuhteisiin.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Nuorta tuetaan seuraavissa suhteissa: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Toiset nuoret</a:t>
            </a:r>
          </a:p>
          <a:p>
            <a:pPr>
              <a:buNone/>
            </a:pPr>
            <a:r>
              <a:rPr lang="fi-FI" dirty="0" smtClean="0"/>
              <a:t>	Luotettavat ja turvalliset aikuiset</a:t>
            </a:r>
          </a:p>
          <a:p>
            <a:pPr>
              <a:buNone/>
            </a:pPr>
            <a:r>
              <a:rPr lang="fi-FI" dirty="0" smtClean="0"/>
              <a:t>		Alue ja lähiympäristö</a:t>
            </a:r>
          </a:p>
          <a:p>
            <a:pPr>
              <a:buNone/>
            </a:pPr>
            <a:r>
              <a:rPr lang="fi-FI" dirty="0" smtClean="0"/>
              <a:t>			Palvelujärjestelmä ja rakenteet</a:t>
            </a:r>
          </a:p>
          <a:p>
            <a:pPr>
              <a:buNone/>
            </a:pPr>
            <a:r>
              <a:rPr lang="fi-FI" dirty="0" smtClean="0"/>
              <a:t>				Päätöksenteko ja yhteiskunta</a:t>
            </a:r>
          </a:p>
          <a:p>
            <a:pPr>
              <a:buNone/>
            </a:pPr>
            <a:r>
              <a:rPr lang="fi-FI" dirty="0" smtClean="0"/>
              <a:t>					Maailma, kulttuuri ja luonto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Keskeneräisiä teemoja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Suhde mediaan ja tietoon? </a:t>
            </a:r>
          </a:p>
          <a:p>
            <a:endParaRPr lang="fi-FI" dirty="0" smtClean="0"/>
          </a:p>
          <a:p>
            <a:r>
              <a:rPr lang="fi-FI" dirty="0" err="1" smtClean="0"/>
              <a:t>Moniammatillinen</a:t>
            </a:r>
            <a:r>
              <a:rPr lang="fi-FI" dirty="0" smtClean="0"/>
              <a:t> nuorisotyö?</a:t>
            </a:r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Keskustelu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Mitä tietoja tai taitoja nuorisotyöntekijällä/ohjaajalla tulisi olla nyt?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Mitä nykyään ohjaajilla olevia taitoja tarvitaan vielä 10 vuoden kuluttua? </a:t>
            </a:r>
          </a:p>
          <a:p>
            <a:pPr>
              <a:buNone/>
            </a:pPr>
            <a:r>
              <a:rPr lang="fi-FI" dirty="0" smtClean="0"/>
              <a:t>Mitä uusia taitoja ohjaajilla tulisi tuolloin olla?</a:t>
            </a:r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0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tsikk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endParaRPr lang="fi-FI" b="1" dirty="0" smtClean="0"/>
          </a:p>
        </p:txBody>
      </p:sp>
      <p:sp>
        <p:nvSpPr>
          <p:cNvPr id="31747" name="Sisällön paikkamerkki 2"/>
          <p:cNvSpPr>
            <a:spLocks noGrp="1"/>
          </p:cNvSpPr>
          <p:nvPr>
            <p:ph idx="1"/>
          </p:nvPr>
        </p:nvSpPr>
        <p:spPr>
          <a:xfrm>
            <a:off x="1043608" y="1412776"/>
            <a:ext cx="68511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	</a:t>
            </a:r>
          </a:p>
          <a:p>
            <a:pPr>
              <a:buNone/>
            </a:pPr>
            <a:r>
              <a:rPr lang="fi-FI" dirty="0" smtClean="0"/>
              <a:t>			Työmuodot</a:t>
            </a:r>
          </a:p>
          <a:p>
            <a:pPr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smtClean="0"/>
          </a:p>
        </p:txBody>
      </p:sp>
      <p:pic>
        <p:nvPicPr>
          <p:cNvPr id="5124" name="Kuva 3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17245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kstikehys 6"/>
          <p:cNvSpPr txBox="1">
            <a:spLocks noChangeArrowheads="1"/>
          </p:cNvSpPr>
          <p:nvPr/>
        </p:nvSpPr>
        <p:spPr bwMode="auto">
          <a:xfrm>
            <a:off x="755650" y="549275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>
                <a:latin typeface="Calibri" pitchFamily="34" charset="0"/>
              </a:rPr>
              <a:t>Työmuodot Kokkolassa: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Yhteiset työmuodot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2555776" y="2348880"/>
            <a:ext cx="2803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Yksilöllinen </a:t>
            </a:r>
            <a:r>
              <a:rPr lang="fi-FI" sz="2400" dirty="0" err="1" smtClean="0"/>
              <a:t>nt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smtClean="0"/>
              <a:t>Yhteisöllinen </a:t>
            </a:r>
            <a:r>
              <a:rPr lang="fi-FI" sz="2400" dirty="0" err="1" smtClean="0"/>
              <a:t>nt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smtClean="0"/>
              <a:t>Yhteiskunnallinen </a:t>
            </a:r>
            <a:r>
              <a:rPr lang="fi-FI" sz="2400" dirty="0" err="1" smtClean="0"/>
              <a:t>nt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sp>
        <p:nvSpPr>
          <p:cNvPr id="9" name="Tekstikehys 8"/>
          <p:cNvSpPr txBox="1"/>
          <p:nvPr/>
        </p:nvSpPr>
        <p:spPr>
          <a:xfrm>
            <a:off x="1043608" y="4797152"/>
            <a:ext cx="6963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Hankekunnissa pohdintaa tiimien / yksiköiden muodostamiseen liittyen. </a:t>
            </a:r>
          </a:p>
          <a:p>
            <a:r>
              <a:rPr lang="fi-FI" dirty="0" smtClean="0"/>
              <a:t>Menetelmä – työmuoto keskustelut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Mitä NUPS toi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386046" y="2644170"/>
            <a:ext cx="83719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400" dirty="0" smtClean="0"/>
              <a:t>Yhteisen näkemyksen (hetkellisesti) toiminnan tavoitteista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Tapoja keskustella nuorisotyöstä ”etäisyyttä”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Työkaluja jonka avulla nuorisotyötä voidaan ohjata,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    arvioida ja esitellä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Prosessimainen työtapa ja suunnitelmallisuuden lisääntyminen</a:t>
            </a:r>
          </a:p>
          <a:p>
            <a:pPr marL="342900" indent="-342900">
              <a:buFontTx/>
              <a:buChar char="-"/>
            </a:pPr>
            <a:r>
              <a:rPr lang="fi-FI" sz="2400" dirty="0" smtClean="0"/>
              <a:t>Mahdollistaa tietopohjaisuuden ja ”särkymävaran”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954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/>
          <p:nvPr/>
        </p:nvGraphicFramePr>
        <p:xfrm>
          <a:off x="214281" y="357166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kehys 4"/>
          <p:cNvSpPr txBox="1"/>
          <p:nvPr/>
        </p:nvSpPr>
        <p:spPr>
          <a:xfrm>
            <a:off x="4286250" y="3214687"/>
            <a:ext cx="2357455" cy="923330"/>
          </a:xfrm>
          <a:prstGeom prst="rect">
            <a:avLst/>
          </a:prstGeom>
          <a:noFill/>
          <a:ln cmpd="dbl">
            <a:solidFill>
              <a:schemeClr val="accent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smtClean="0"/>
              <a:t>Yhteisöllinen NT</a:t>
            </a:r>
          </a:p>
          <a:p>
            <a:pPr>
              <a:buFontTx/>
              <a:buChar char="-"/>
            </a:pPr>
            <a:r>
              <a:rPr lang="fi-FI" dirty="0"/>
              <a:t>n</a:t>
            </a:r>
            <a:r>
              <a:rPr lang="fi-FI" dirty="0" smtClean="0"/>
              <a:t>uorisotalotyö</a:t>
            </a:r>
          </a:p>
          <a:p>
            <a:pPr>
              <a:buFontTx/>
              <a:buChar char="-"/>
            </a:pPr>
            <a:r>
              <a:rPr lang="fi-FI" dirty="0" smtClean="0"/>
              <a:t>Alueellinen toiminta</a:t>
            </a:r>
            <a:endParaRPr lang="fi-FI" dirty="0"/>
          </a:p>
        </p:txBody>
      </p:sp>
      <p:sp>
        <p:nvSpPr>
          <p:cNvPr id="7" name="Tekstikehys 6"/>
          <p:cNvSpPr txBox="1"/>
          <p:nvPr/>
        </p:nvSpPr>
        <p:spPr>
          <a:xfrm>
            <a:off x="1857358" y="1357300"/>
            <a:ext cx="3000396" cy="1200329"/>
          </a:xfrm>
          <a:prstGeom prst="rect">
            <a:avLst/>
          </a:prstGeom>
          <a:noFill/>
          <a:ln cmpd="dbl">
            <a:solidFill>
              <a:schemeClr val="accent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err="1" smtClean="0"/>
              <a:t>Esim</a:t>
            </a:r>
            <a:r>
              <a:rPr lang="fi-FI" dirty="0" smtClean="0"/>
              <a:t> 1. Kohdennettu nuorisotyö</a:t>
            </a:r>
          </a:p>
          <a:p>
            <a:r>
              <a:rPr lang="fi-FI" dirty="0" smtClean="0"/>
              <a:t>-pienryhmätoiminta</a:t>
            </a:r>
          </a:p>
          <a:p>
            <a:r>
              <a:rPr lang="fi-FI" dirty="0" smtClean="0"/>
              <a:t>- </a:t>
            </a:r>
            <a:r>
              <a:rPr lang="fi-FI" dirty="0" err="1" smtClean="0"/>
              <a:t>Jopo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kstikehys 7"/>
          <p:cNvSpPr txBox="1"/>
          <p:nvPr/>
        </p:nvSpPr>
        <p:spPr>
          <a:xfrm>
            <a:off x="1000100" y="2143116"/>
            <a:ext cx="3000396" cy="1200329"/>
          </a:xfrm>
          <a:prstGeom prst="rect">
            <a:avLst/>
          </a:prstGeom>
          <a:noFill/>
          <a:ln cmpd="dbl">
            <a:solidFill>
              <a:schemeClr val="accent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smtClean="0"/>
              <a:t>Esim. 2 Kulttuurinen NT</a:t>
            </a:r>
          </a:p>
          <a:p>
            <a:pPr>
              <a:buFontTx/>
              <a:buChar char="-"/>
            </a:pPr>
            <a:r>
              <a:rPr lang="fi-FI" dirty="0" smtClean="0"/>
              <a:t>Tapahtumatoiminta</a:t>
            </a:r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smtClean="0"/>
              <a:t>YIA toiminta</a:t>
            </a:r>
          </a:p>
          <a:p>
            <a:endParaRPr lang="fi-FI" dirty="0" smtClean="0"/>
          </a:p>
        </p:txBody>
      </p:sp>
      <p:sp>
        <p:nvSpPr>
          <p:cNvPr id="9" name="Tekstikehys 8"/>
          <p:cNvSpPr txBox="1"/>
          <p:nvPr/>
        </p:nvSpPr>
        <p:spPr>
          <a:xfrm>
            <a:off x="2214547" y="3643315"/>
            <a:ext cx="2357455" cy="861774"/>
          </a:xfrm>
          <a:prstGeom prst="rect">
            <a:avLst/>
          </a:prstGeom>
          <a:solidFill>
            <a:srgbClr val="FFFF00">
              <a:alpha val="45000"/>
            </a:srgbClr>
          </a:solidFill>
          <a:ln cmpd="dbl">
            <a:noFill/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n. 18h/viikko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10" name="Tekstikehys 9"/>
          <p:cNvSpPr txBox="1"/>
          <p:nvPr/>
        </p:nvSpPr>
        <p:spPr>
          <a:xfrm>
            <a:off x="428596" y="2428868"/>
            <a:ext cx="1643075" cy="677108"/>
          </a:xfrm>
          <a:prstGeom prst="rect">
            <a:avLst/>
          </a:prstGeom>
          <a:solidFill>
            <a:srgbClr val="FFFF00">
              <a:alpha val="45000"/>
            </a:srgbClr>
          </a:solidFill>
          <a:ln cmpd="dbl">
            <a:noFill/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n. 12h/viikko</a:t>
            </a:r>
          </a:p>
          <a:p>
            <a:endParaRPr lang="fi-FI" dirty="0" smtClean="0"/>
          </a:p>
        </p:txBody>
      </p:sp>
      <p:sp>
        <p:nvSpPr>
          <p:cNvPr id="11" name="Tekstikehys 10"/>
          <p:cNvSpPr txBox="1"/>
          <p:nvPr/>
        </p:nvSpPr>
        <p:spPr>
          <a:xfrm>
            <a:off x="4643439" y="1643052"/>
            <a:ext cx="1285884" cy="646331"/>
          </a:xfrm>
          <a:prstGeom prst="rect">
            <a:avLst/>
          </a:prstGeom>
          <a:solidFill>
            <a:srgbClr val="FFFF00">
              <a:alpha val="45000"/>
            </a:srgbClr>
          </a:solidFill>
          <a:ln cmpd="dbl">
            <a:noFill/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smtClean="0"/>
              <a:t>n. 8h/viikko</a:t>
            </a:r>
          </a:p>
          <a:p>
            <a:endParaRPr lang="fi-FI" dirty="0" smtClean="0"/>
          </a:p>
        </p:txBody>
      </p:sp>
      <p:sp>
        <p:nvSpPr>
          <p:cNvPr id="12" name="Tekstikehys 11"/>
          <p:cNvSpPr txBox="1"/>
          <p:nvPr/>
        </p:nvSpPr>
        <p:spPr>
          <a:xfrm>
            <a:off x="5000630" y="1285860"/>
            <a:ext cx="2357455" cy="923330"/>
          </a:xfrm>
          <a:prstGeom prst="rect">
            <a:avLst/>
          </a:prstGeom>
          <a:noFill/>
          <a:ln cmpd="dbl">
            <a:solidFill>
              <a:schemeClr val="accent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smtClean="0"/>
              <a:t>Yhteiset mm. </a:t>
            </a:r>
            <a:r>
              <a:rPr lang="fi-FI" dirty="0" err="1" smtClean="0"/>
              <a:t>hlöstökokous</a:t>
            </a:r>
            <a:r>
              <a:rPr lang="fi-FI" dirty="0" smtClean="0"/>
              <a:t>, koulutus jne.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2071670" y="1928802"/>
            <a:ext cx="785818" cy="369332"/>
          </a:xfrm>
          <a:prstGeom prst="rect">
            <a:avLst/>
          </a:prstGeom>
          <a:noFill/>
          <a:ln cmpd="dbl">
            <a:solidFill>
              <a:schemeClr val="accent1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dirty="0" smtClean="0"/>
              <a:t>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679"/>
            <a:ext cx="8229600" cy="5179021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dirty="0" smtClean="0"/>
              <a:t>Miksi </a:t>
            </a:r>
            <a:r>
              <a:rPr lang="fi-FI" altLang="fi-FI" sz="4400" dirty="0"/>
              <a:t>nuorisotyötä tehdään</a:t>
            </a:r>
            <a:r>
              <a:rPr lang="fi-FI" altLang="fi-FI" sz="4400" dirty="0" smtClean="0"/>
              <a:t>?</a:t>
            </a:r>
            <a:br>
              <a:rPr lang="fi-FI" altLang="fi-FI" sz="4400" dirty="0" smtClean="0"/>
            </a:br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dirty="0" smtClean="0"/>
              <a:t>Nopea reagointi; nuorisotyö on nopea; kriisitilanteet tai tarpeen mukaan voidaan muokata toimintaa.</a:t>
            </a:r>
            <a:br>
              <a:rPr lang="fi-FI" altLang="fi-FI" dirty="0" smtClean="0"/>
            </a:br>
            <a:r>
              <a:rPr lang="fi-FI" altLang="fi-FI" dirty="0" smtClean="0"/>
              <a:t>Nuorille helposti lähestyttäviä aikuisia saataville</a:t>
            </a:r>
            <a:br>
              <a:rPr lang="fi-FI" altLang="fi-FI" dirty="0" smtClean="0"/>
            </a:br>
            <a:r>
              <a:rPr lang="fi-FI" altLang="fi-FI" dirty="0" smtClean="0"/>
              <a:t>Matalan kynnyksen harrastustoimintojen tarjoaminen kaikille nuorille</a:t>
            </a:r>
            <a:br>
              <a:rPr lang="fi-FI" altLang="fi-FI" dirty="0" smtClean="0"/>
            </a:br>
            <a:r>
              <a:rPr lang="fi-FI" altLang="fi-FI" dirty="0" smtClean="0"/>
              <a:t>Nuorisolähtöisyys</a:t>
            </a:r>
            <a:br>
              <a:rPr lang="fi-FI" altLang="fi-FI" dirty="0" smtClean="0"/>
            </a:br>
            <a:r>
              <a:rPr lang="fi-FI" altLang="fi-FI" dirty="0" smtClean="0"/>
              <a:t>Tuki / ohjaus / kasvatus</a:t>
            </a:r>
            <a:br>
              <a:rPr lang="fi-FI" altLang="fi-FI" dirty="0" smtClean="0"/>
            </a:br>
            <a:r>
              <a:rPr lang="fi-FI" altLang="fi-FI" dirty="0" smtClean="0"/>
              <a:t>Tarjotaan mahdollisuus olla ja kokoontua nuorisokulttuurille ilmeisellä tavalla</a:t>
            </a:r>
            <a:br>
              <a:rPr lang="fi-FI" altLang="fi-FI" dirty="0" smtClean="0"/>
            </a:br>
            <a:r>
              <a:rPr lang="fi-FI" altLang="fi-FI" dirty="0" smtClean="0"/>
              <a:t>Osa kunnallista palvelutarjotinta ja tärkeä osa kunnallista hyvinvointityötä</a:t>
            </a:r>
            <a:br>
              <a:rPr lang="fi-FI" altLang="fi-FI" dirty="0" smtClean="0"/>
            </a:b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/>
            </a:r>
            <a:br>
              <a:rPr lang="fi-FI" altLang="fi-FI" sz="4400" dirty="0"/>
            </a:br>
            <a:r>
              <a:rPr lang="fi-FI" altLang="fi-FI" sz="4400" dirty="0"/>
              <a:t>			</a:t>
            </a:r>
            <a:br>
              <a:rPr lang="fi-FI" altLang="fi-FI" sz="4400" dirty="0"/>
            </a:br>
            <a:r>
              <a:rPr lang="fi-FI" altLang="fi-FI" sz="4400" dirty="0"/>
              <a:t>	</a:t>
            </a:r>
            <a:br>
              <a:rPr lang="fi-FI" altLang="fi-FI" sz="4400" dirty="0"/>
            </a:br>
            <a:endParaRPr lang="fi-FI" altLang="fi-FI" sz="44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37063" y="6119813"/>
            <a:ext cx="3124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371702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548680"/>
          <a:ext cx="8928483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80"/>
                        <a:ext cx="8928483" cy="6309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tsikk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b="1" dirty="0" smtClean="0"/>
              <a:t>Keskustelu</a:t>
            </a:r>
          </a:p>
        </p:txBody>
      </p:sp>
      <p:sp>
        <p:nvSpPr>
          <p:cNvPr id="31747" name="Sisällön paikkamerkki 2"/>
          <p:cNvSpPr>
            <a:spLocks noGrp="1"/>
          </p:cNvSpPr>
          <p:nvPr>
            <p:ph idx="1"/>
          </p:nvPr>
        </p:nvSpPr>
        <p:spPr>
          <a:xfrm>
            <a:off x="1043608" y="1412776"/>
            <a:ext cx="68511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Kysymyksiä: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02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tsikk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b="1" dirty="0" smtClean="0"/>
              <a:t>Palaute</a:t>
            </a:r>
          </a:p>
        </p:txBody>
      </p:sp>
      <p:sp>
        <p:nvSpPr>
          <p:cNvPr id="31747" name="Sisällön paikkamerkki 2"/>
          <p:cNvSpPr>
            <a:spLocks noGrp="1"/>
          </p:cNvSpPr>
          <p:nvPr>
            <p:ph idx="1"/>
          </p:nvPr>
        </p:nvSpPr>
        <p:spPr>
          <a:xfrm>
            <a:off x="1043608" y="1412776"/>
            <a:ext cx="68511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Mitä jäi päällimmäisenä mieleen?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 smtClean="0"/>
              <a:t>	Miten NUPS-prosessia voisi kehittää?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493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tsikk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endParaRPr lang="fi-FI" b="1" dirty="0" smtClean="0"/>
          </a:p>
        </p:txBody>
      </p:sp>
      <p:sp>
        <p:nvSpPr>
          <p:cNvPr id="31747" name="Sisällön paikkamerkki 2"/>
          <p:cNvSpPr>
            <a:spLocks noGrp="1"/>
          </p:cNvSpPr>
          <p:nvPr>
            <p:ph idx="1"/>
          </p:nvPr>
        </p:nvSpPr>
        <p:spPr>
          <a:xfrm>
            <a:off x="1043608" y="1412776"/>
            <a:ext cx="68511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	</a:t>
            </a:r>
          </a:p>
          <a:p>
            <a:pPr>
              <a:buNone/>
            </a:pPr>
            <a:r>
              <a:rPr lang="fi-FI" dirty="0" smtClean="0"/>
              <a:t>				Kiitokset</a:t>
            </a:r>
          </a:p>
          <a:p>
            <a:pPr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97425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/>
              <a:t/>
            </a:r>
            <a:br>
              <a:rPr lang="fi-FI" altLang="fi-FI" sz="4400"/>
            </a:br>
            <a:r>
              <a:rPr lang="fi-FI" altLang="fi-FI" sz="4400"/>
              <a:t>			</a:t>
            </a:r>
            <a:br>
              <a:rPr lang="fi-FI" altLang="fi-FI" sz="4400"/>
            </a:br>
            <a:endParaRPr lang="fi-FI" altLang="fi-FI" sz="4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58888" y="1123950"/>
            <a:ext cx="20161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Mitä kunnallinen nuorisotyö on?</a:t>
            </a:r>
            <a:br>
              <a:rPr lang="fi-FI" altLang="fi-FI">
                <a:latin typeface="Calibri" panose="020F0502020204030204" pitchFamily="34" charset="0"/>
              </a:rPr>
            </a:br>
            <a:r>
              <a:rPr lang="fi-FI" altLang="fi-FI">
                <a:latin typeface="Calibri" panose="020F0502020204030204" pitchFamily="34" charset="0"/>
              </a:rPr>
              <a:t>Miksi kunta maksaa nuorisotyön toteutuksesta palkkaa?</a:t>
            </a:r>
            <a:br>
              <a:rPr lang="fi-FI" altLang="fi-FI">
                <a:latin typeface="Calibri" panose="020F0502020204030204" pitchFamily="34" charset="0"/>
              </a:rPr>
            </a:b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7888" y="1427163"/>
            <a:ext cx="32321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Mikä työssä on tärkeää?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 Ajatteleeko työkaveri myös niin?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Milloin teet työtäsi ”oikein”?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029075" y="2879725"/>
            <a:ext cx="44323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Miten asioita esitetään yhteistyöverkostossa?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	Mihin lähdetään mukaan, mihin ei?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79500" y="3419475"/>
            <a:ext cx="327183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Kasvatusta?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        Ohjausta?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Palveluneuvontaa?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		     Opetussuunnitelma?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	     Kasvusuunnitelma?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      Perussuunnitelma?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Strategia?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74700" y="4868863"/>
            <a:ext cx="38750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30813" y="1052513"/>
            <a:ext cx="24796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419475" y="5481638"/>
            <a:ext cx="38750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Mikä / kuka määrittelee vastaukset? 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7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404813"/>
            <a:ext cx="755967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35150" y="981075"/>
            <a:ext cx="5688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 sz="3600">
                <a:latin typeface="Calibri" panose="020F0502020204030204" pitchFamily="34" charset="0"/>
              </a:rPr>
              <a:t>Kuinka keskustella asioista joilla ei ole nimeä?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2781300"/>
            <a:ext cx="80645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 sz="2000">
                <a:latin typeface="Calibri" panose="020F0502020204030204" pitchFamily="34" charset="0"/>
              </a:rPr>
              <a:t>Yhteisen työn sisältöihin, tavoitteisiin ja arvoihin liittyvän näkemyksen ja käsityksen puute</a:t>
            </a:r>
          </a:p>
          <a:p>
            <a:pPr hangingPunct="1">
              <a:lnSpc>
                <a:spcPct val="100000"/>
              </a:lnSpc>
            </a:pPr>
            <a:endParaRPr lang="fi-FI" altLang="fi-FI" sz="200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fi-FI" altLang="fi-FI" sz="2000">
                <a:latin typeface="Calibri" panose="020F0502020204030204" pitchFamily="34" charset="0"/>
              </a:rPr>
              <a:t>Työn vaikuttavuuden todentaminen</a:t>
            </a:r>
          </a:p>
          <a:p>
            <a:pPr hangingPunct="1">
              <a:lnSpc>
                <a:spcPct val="100000"/>
              </a:lnSpc>
            </a:pPr>
            <a:endParaRPr lang="fi-FI" altLang="fi-FI" sz="200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fi-FI" altLang="fi-FI" sz="2000">
                <a:latin typeface="Calibri" panose="020F0502020204030204" pitchFamily="34" charset="0"/>
              </a:rPr>
              <a:t>Nuorisotyön sisällön avaaminen ulkopuolisille</a:t>
            </a:r>
          </a:p>
          <a:p>
            <a:pPr hangingPunct="1">
              <a:lnSpc>
                <a:spcPct val="80000"/>
              </a:lnSpc>
            </a:pPr>
            <a:endParaRPr lang="fi-FI" altLang="fi-FI" sz="2000" i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9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b="1" dirty="0" smtClean="0"/>
              <a:t>Miksi NUPS?</a:t>
            </a:r>
            <a:endParaRPr lang="fi-FI" altLang="fi-FI" sz="44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2988" y="1412875"/>
            <a:ext cx="6850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fi-FI" altLang="fi-FI" sz="3200">
                <a:latin typeface="Calibri" panose="020F0502020204030204" pitchFamily="34" charset="0"/>
              </a:rPr>
              <a:t>Yhteisen työn sisältöihin, tavoitteisiin ja arvoihin liittyvän näkemyksen ja käsityksen puute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fi-FI" altLang="fi-FI" sz="3200">
              <a:latin typeface="Calibri" panose="020F050202020403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 rot="1020000">
            <a:off x="5815013" y="2922588"/>
            <a:ext cx="328771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 b="1">
                <a:latin typeface="Calibri" panose="020F0502020204030204" pitchFamily="34" charset="0"/>
              </a:rPr>
              <a:t>Uusia ideoita, työn selkeyttäminen itelle ja muille.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79838" y="3932238"/>
            <a:ext cx="4860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Yhteistä visioita /</a:t>
            </a:r>
            <a:r>
              <a:rPr lang="fi-FI" altLang="fi-FI" b="1">
                <a:latin typeface="Calibri" panose="020F0502020204030204" pitchFamily="34" charset="0"/>
              </a:rPr>
              <a:t>tavoitteita</a:t>
            </a:r>
            <a:r>
              <a:rPr lang="fi-FI" altLang="fi-FI">
                <a:latin typeface="Calibri" panose="020F0502020204030204" pitchFamily="34" charset="0"/>
              </a:rPr>
              <a:t> nuorisotoiminnasta joihin on myös sitouduttu kaikilla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organisaation tasoilla.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rot="20760000">
            <a:off x="508000" y="3413125"/>
            <a:ext cx="424815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 b="1" dirty="0">
                <a:latin typeface="Calibri" panose="020F0502020204030204" pitchFamily="34" charset="0"/>
              </a:rPr>
              <a:t>Keskustelua siitä mihin pyritään ja mihin ei. Syvempää ymmärrystä pelkän hymynaaman </a:t>
            </a:r>
            <a:r>
              <a:rPr lang="fi-FI" altLang="fi-FI" b="1" dirty="0" err="1">
                <a:latin typeface="Calibri" panose="020F0502020204030204" pitchFamily="34" charset="0"/>
              </a:rPr>
              <a:t>peukutus</a:t>
            </a:r>
            <a:r>
              <a:rPr lang="fi-FI" altLang="fi-FI" b="1" dirty="0">
                <a:latin typeface="Calibri" panose="020F0502020204030204" pitchFamily="34" charset="0"/>
              </a:rPr>
              <a:t> –pintapositiivisuuden sijaan. </a:t>
            </a:r>
          </a:p>
          <a:p>
            <a:pPr hangingPunct="1">
              <a:lnSpc>
                <a:spcPct val="100000"/>
              </a:lnSpc>
            </a:pP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90575" y="5300663"/>
            <a:ext cx="6805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Toivon, että hankkeen avulla nuorisopalvelujen yhtenäisyys vahvistuu, nyt  nuorisopalvelujen toiminnot ovat niin erikseen ettei henkilökunta edes tiedä mitä toisissa toiminnoissa ja yksiköissä tehdään. 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6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b="1" dirty="0" smtClean="0"/>
              <a:t>Miksi NUPS?</a:t>
            </a:r>
            <a:endParaRPr lang="fi-FI" altLang="fi-FI" sz="44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31913" y="1339850"/>
            <a:ext cx="6850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SzPct val="45000"/>
              <a:buFont typeface="Arial" panose="020B0604020202020204" pitchFamily="34" charset="0"/>
              <a:buChar char="•"/>
            </a:pPr>
            <a:r>
              <a:rPr lang="fi-FI" altLang="fi-FI" sz="3200">
                <a:latin typeface="Calibri" panose="020F0502020204030204" pitchFamily="34" charset="0"/>
              </a:rPr>
              <a:t>Nuorisotyön sisällön avaaminen ulkopuolisille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fi-FI" altLang="fi-FI" sz="320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fi-FI" altLang="fi-FI" sz="3200">
              <a:latin typeface="Calibri" panose="020F050202020403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24075" y="4657725"/>
            <a:ext cx="453548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Selkeyttää muille toimijoille, että mikä on nuorisotyön merkitys ja arvo. Selkeyttää työnkuvan raamit ja rajat, sekä antaa arjen työmuotoja.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480000">
            <a:off x="438150" y="2824163"/>
            <a:ext cx="48244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Vastauksia itselle, jotta osaa vastata kun joku kysyy nuorisotyöstä. Yhteinen näkemys ja kieli.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92700" y="2781300"/>
            <a:ext cx="3278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Nuorisotyön näkyväksi tuleminen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19475" y="3959225"/>
            <a:ext cx="41767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Esittelyssä jännitti se meneekö asia perille. 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0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b="1"/>
              <a:t>Miksi NUPS?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42988" y="1412875"/>
            <a:ext cx="6850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SzPct val="45000"/>
              <a:buFont typeface="Arial" panose="020B0604020202020204" pitchFamily="34" charset="0"/>
              <a:buChar char="•"/>
            </a:pPr>
            <a:r>
              <a:rPr lang="fi-FI" altLang="fi-FI" sz="3200">
                <a:latin typeface="Calibri" panose="020F0502020204030204" pitchFamily="34" charset="0"/>
              </a:rPr>
              <a:t>Työn vaikuttavuuden todentaminen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fi-FI" altLang="fi-FI" sz="320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fi-FI" altLang="fi-FI" sz="320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 rot="360000">
            <a:off x="854075" y="4100513"/>
            <a:ext cx="6624638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Rauhoittumista pohtimaan työtä ja työn tekemistä asiakkaan tarpeista lähtien. Henkilöstölle aito tunne siitä, että heidän osaamisellaan on merkitystä.</a:t>
            </a:r>
            <a:r>
              <a:rPr lang="fi-FI" altLang="fi-FI" b="1">
                <a:latin typeface="Calibri" panose="020F0502020204030204" pitchFamily="34" charset="0"/>
              </a:rPr>
              <a:t> </a:t>
            </a:r>
            <a:r>
              <a:rPr lang="fi-FI" altLang="fi-FI">
                <a:latin typeface="Calibri" panose="020F0502020204030204" pitchFamily="34" charset="0"/>
              </a:rPr>
              <a:t>Matka on tärkeä, mutta myös lopputulos  nuorisotyön työmuotojen näkyväksi tekeminen  strateginen johtaminen. Resurssit kohdentuvat oikein, asiakastarpeisiin.</a:t>
            </a:r>
          </a:p>
          <a:p>
            <a:pPr hangingPunct="1">
              <a:lnSpc>
                <a:spcPct val="100000"/>
              </a:lnSpc>
            </a:pPr>
            <a:endParaRPr lang="fi-FI" altLang="fi-FI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40088" y="2519363"/>
            <a:ext cx="54006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Uutta näkökulmaa ja mahdollisuutta tarkastella työtämme/ työtapojamme</a:t>
            </a:r>
          </a:p>
          <a:p>
            <a:pPr hangingPunct="1">
              <a:lnSpc>
                <a:spcPct val="100000"/>
              </a:lnSpc>
            </a:pPr>
            <a:r>
              <a:rPr lang="fi-FI" altLang="fi-FI">
                <a:latin typeface="Calibri" panose="020F0502020204030204" pitchFamily="34" charset="0"/>
              </a:rPr>
              <a:t>hieman kauempaa.</a:t>
            </a:r>
          </a:p>
        </p:txBody>
      </p:sp>
    </p:spTree>
    <p:extLst>
      <p:ext uri="{BB962C8B-B14F-4D97-AF65-F5344CB8AC3E}">
        <p14:creationId xmlns:p14="http://schemas.microsoft.com/office/powerpoint/2010/main" val="19871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4400" b="1"/>
              <a:t>Nuorisotyön sisällön avaaminen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6013" y="1557338"/>
            <a:ext cx="68500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fi-FI" altLang="fi-FI" sz="3200">
                <a:latin typeface="Calibri" panose="020F0502020204030204" pitchFamily="34" charset="0"/>
              </a:rPr>
              <a:t>Kirjata ylös yhteinen ja jaettu suunnitelma siitä, miten nuorisotyö itsensä hahmottaa.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fi-FI" altLang="fi-FI" sz="3200">
                <a:latin typeface="Calibri" panose="020F0502020204030204" pitchFamily="34" charset="0"/>
              </a:rPr>
              <a:t>Toiminnan luonteen ja tavoitteiden kuvaaminen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fi-FI" altLang="fi-FI" sz="3200">
                <a:latin typeface="Calibri" panose="020F0502020204030204" pitchFamily="34" charset="0"/>
              </a:rPr>
              <a:t>Kasvatuksellisuuden pohdintaa, mitä missä, milloin ja millä tavalla?</a:t>
            </a:r>
          </a:p>
        </p:txBody>
      </p:sp>
    </p:spTree>
    <p:extLst>
      <p:ext uri="{BB962C8B-B14F-4D97-AF65-F5344CB8AC3E}">
        <p14:creationId xmlns:p14="http://schemas.microsoft.com/office/powerpoint/2010/main" val="3404590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71600" y="1013002"/>
            <a:ext cx="7128792" cy="50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None/>
            </a:pPr>
            <a:r>
              <a:rPr lang="fi-FI" sz="3200" dirty="0"/>
              <a:t>		</a:t>
            </a:r>
            <a:r>
              <a:rPr lang="fi-FI" sz="3200" dirty="0" smtClean="0"/>
              <a:t>Nuorisotyöntekijät</a:t>
            </a:r>
            <a:endParaRPr lang="fi-FI" sz="3200" dirty="0"/>
          </a:p>
          <a:p>
            <a:pPr>
              <a:buNone/>
            </a:pPr>
            <a:endParaRPr lang="fi-FI" sz="3200" dirty="0"/>
          </a:p>
          <a:p>
            <a:pPr>
              <a:buNone/>
            </a:pPr>
            <a:endParaRPr lang="fi-FI" sz="3200" dirty="0"/>
          </a:p>
          <a:p>
            <a:pPr>
              <a:buNone/>
            </a:pPr>
            <a:endParaRPr lang="fi-FI" sz="3200" dirty="0"/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endParaRPr lang="fi-FI" sz="3200" dirty="0"/>
          </a:p>
          <a:p>
            <a:pPr>
              <a:buNone/>
            </a:pPr>
            <a:r>
              <a:rPr lang="fi-FI" sz="3200" dirty="0"/>
              <a:t>	</a:t>
            </a:r>
            <a:endParaRPr lang="fi-FI" sz="3200" dirty="0" smtClean="0"/>
          </a:p>
          <a:p>
            <a:pPr>
              <a:buNone/>
            </a:pPr>
            <a:r>
              <a:rPr lang="fi-FI" sz="3200" dirty="0"/>
              <a:t>	</a:t>
            </a:r>
            <a:r>
              <a:rPr lang="fi-FI" sz="3200" dirty="0" err="1" smtClean="0"/>
              <a:t>Lehmipaimenia</a:t>
            </a:r>
            <a:r>
              <a:rPr lang="fi-FI" sz="3200" dirty="0" smtClean="0"/>
              <a:t> </a:t>
            </a:r>
            <a:r>
              <a:rPr lang="fi-FI" sz="3200" dirty="0"/>
              <a:t>vai varikkotiimi?</a:t>
            </a:r>
          </a:p>
          <a:p>
            <a:pPr>
              <a:buNone/>
            </a:pPr>
            <a:endParaRPr lang="fi-FI" sz="3200" dirty="0"/>
          </a:p>
          <a:p>
            <a:pPr>
              <a:buNone/>
            </a:pPr>
            <a:endParaRPr lang="fi-FI" sz="1600" i="1" dirty="0" smtClean="0"/>
          </a:p>
          <a:p>
            <a:pPr>
              <a:buNone/>
            </a:pPr>
            <a:endParaRPr lang="fi-FI" sz="1600" i="1" dirty="0"/>
          </a:p>
          <a:p>
            <a:pPr>
              <a:buNone/>
            </a:pPr>
            <a:r>
              <a:rPr lang="fi-FI" sz="1600" i="1" dirty="0" smtClean="0"/>
              <a:t>Mukaillen</a:t>
            </a:r>
            <a:r>
              <a:rPr lang="fi-FI" sz="1600" i="1" dirty="0"/>
              <a:t>: </a:t>
            </a:r>
            <a:r>
              <a:rPr lang="fi-FI" sz="1600" i="1" dirty="0" err="1"/>
              <a:t>Atul</a:t>
            </a:r>
            <a:r>
              <a:rPr lang="fi-FI" sz="1600" i="1" dirty="0"/>
              <a:t> </a:t>
            </a:r>
            <a:r>
              <a:rPr lang="fi-FI" sz="1600" i="1" dirty="0" err="1"/>
              <a:t>Gawande</a:t>
            </a:r>
            <a:r>
              <a:rPr lang="fi-FI" sz="1600" i="1" dirty="0"/>
              <a:t> – Puhe </a:t>
            </a:r>
            <a:r>
              <a:rPr lang="fi-FI" sz="1600" i="1" dirty="0" err="1"/>
              <a:t>Harwardissä</a:t>
            </a:r>
            <a:r>
              <a:rPr lang="fi-FI" sz="1600" i="1" dirty="0"/>
              <a:t> lääketiedettä opiskeleville 2012.</a:t>
            </a:r>
            <a:endParaRPr lang="fi-FI" sz="1600" dirty="0"/>
          </a:p>
        </p:txBody>
      </p:sp>
      <p:pic>
        <p:nvPicPr>
          <p:cNvPr id="5" name="Picture 3" descr="C:\Users\viljami.kinnunen\Desktop\NUPS 3\kouvola\cowboy-in-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628" y="2132856"/>
            <a:ext cx="3048338" cy="2286254"/>
          </a:xfrm>
          <a:prstGeom prst="rect">
            <a:avLst/>
          </a:prstGeom>
          <a:noFill/>
        </p:spPr>
      </p:pic>
      <p:pic>
        <p:nvPicPr>
          <p:cNvPr id="6" name="Picture 4" descr="C:\Users\viljami.kinnunen\Desktop\NUPS 3\kouvola\172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2132856"/>
            <a:ext cx="3408129" cy="226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997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ulu_per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Hämeenlinna">
      <a:dk1>
        <a:sysClr val="windowText" lastClr="000000"/>
      </a:dk1>
      <a:lt1>
        <a:sysClr val="window" lastClr="FFFFFF"/>
      </a:lt1>
      <a:dk2>
        <a:srgbClr val="1E3250"/>
      </a:dk2>
      <a:lt2>
        <a:srgbClr val="FFFFFF"/>
      </a:lt2>
      <a:accent1>
        <a:srgbClr val="1E3250"/>
      </a:accent1>
      <a:accent2>
        <a:srgbClr val="F77A52"/>
      </a:accent2>
      <a:accent3>
        <a:srgbClr val="FFFF9D"/>
      </a:accent3>
      <a:accent4>
        <a:srgbClr val="E1D7BA"/>
      </a:accent4>
      <a:accent5>
        <a:srgbClr val="FFFFFF"/>
      </a:accent5>
      <a:accent6>
        <a:srgbClr val="FFFFFF"/>
      </a:accent6>
      <a:hlink>
        <a:srgbClr val="1E3250"/>
      </a:hlink>
      <a:folHlink>
        <a:srgbClr val="1E3250"/>
      </a:folHlink>
    </a:clrScheme>
    <a:fontScheme name="Hämeenlinna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L_PPT_pohja_2015.pptx [Vain luku]" id="{CB86D247-2DC9-40EB-A1BA-6BA50E5BD561}" vid="{520A12DE-C077-4886-A7AC-DEE7CDC4FF95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31493</TotalTime>
  <Words>579</Words>
  <Application>Microsoft Office PowerPoint</Application>
  <PresentationFormat>Näytössä katseltava diaesitys (4:3)</PresentationFormat>
  <Paragraphs>179</Paragraphs>
  <Slides>23</Slides>
  <Notes>9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4" baseType="lpstr">
      <vt:lpstr>Microsoft YaHei</vt:lpstr>
      <vt:lpstr>Aparajita</vt:lpstr>
      <vt:lpstr>Arial</vt:lpstr>
      <vt:lpstr>Calibri</vt:lpstr>
      <vt:lpstr>Georgia</vt:lpstr>
      <vt:lpstr>Segoe UI</vt:lpstr>
      <vt:lpstr>Times New Roman</vt:lpstr>
      <vt:lpstr>Office-teema</vt:lpstr>
      <vt:lpstr>oulu_perus</vt:lpstr>
      <vt:lpstr>Mukautettu suunnittelumalli</vt:lpstr>
      <vt:lpstr>Acrobat Document</vt:lpstr>
      <vt:lpstr>    Miksi nuorisotyötä tehdään?         </vt:lpstr>
      <vt:lpstr>Miksi nuorisotyötä tehdään?  Nopea reagointi; nuorisotyö on nopea; kriisitilanteet tai tarpeen mukaan voidaan muokata toimintaa. Nuorille helposti lähestyttäviä aikuisia saataville Matalan kynnyksen harrastustoimintojen tarjoaminen kaikille nuorille Nuorisolähtöisyys Tuki / ohjaus / kasvatus Tarjotaan mahdollisuus olla ja kokoontua nuorisokulttuurille ilmeisellä tavalla Osa kunnallista palvelutarjotinta ja tärkeä osa kunnallista hyvinvointityötä          </vt:lpstr>
      <vt:lpstr>     </vt:lpstr>
      <vt:lpstr>PowerPoint-esitys</vt:lpstr>
      <vt:lpstr>Miksi NUPS?</vt:lpstr>
      <vt:lpstr>Miksi NUPS?</vt:lpstr>
      <vt:lpstr>Miksi NUPS?</vt:lpstr>
      <vt:lpstr>Nuorisotyön sisällön avaaminen</vt:lpstr>
      <vt:lpstr>PowerPoint-esitys</vt:lpstr>
      <vt:lpstr>PowerPoint-esitys</vt:lpstr>
      <vt:lpstr>Nuoriso-ohjaajan menetelmät ja työkalut   </vt:lpstr>
      <vt:lpstr>Suhdeteoria</vt:lpstr>
      <vt:lpstr>Keskeneräisiä teemoja</vt:lpstr>
      <vt:lpstr>Keskustelu</vt:lpstr>
      <vt:lpstr>PowerPoint-esitys</vt:lpstr>
      <vt:lpstr>PowerPoint-esitys</vt:lpstr>
      <vt:lpstr>Yhteiset työmuodot</vt:lpstr>
      <vt:lpstr>Mitä NUPS toi</vt:lpstr>
      <vt:lpstr>PowerPoint-esitys</vt:lpstr>
      <vt:lpstr>PowerPoint-esitys</vt:lpstr>
      <vt:lpstr>Keskustelu</vt:lpstr>
      <vt:lpstr>Palaute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Kehityskeskustelut 2013 - sisältäen osaamis- ja kiinnostuskartoituksen</dc:title>
  <dc:creator>ronnie.djupsund</dc:creator>
  <cp:lastModifiedBy>Lappalainen Suvi</cp:lastModifiedBy>
  <cp:revision>797</cp:revision>
  <dcterms:created xsi:type="dcterms:W3CDTF">2013-10-17T08:44:19Z</dcterms:created>
  <dcterms:modified xsi:type="dcterms:W3CDTF">2016-10-12T11:48:50Z</dcterms:modified>
</cp:coreProperties>
</file>