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13"/>
  </p:handoutMasterIdLst>
  <p:sldIdLst>
    <p:sldId id="262" r:id="rId2"/>
    <p:sldId id="256" r:id="rId3"/>
    <p:sldId id="258" r:id="rId4"/>
    <p:sldId id="257" r:id="rId5"/>
    <p:sldId id="259" r:id="rId6"/>
    <p:sldId id="260" r:id="rId7"/>
    <p:sldId id="261" r:id="rId8"/>
    <p:sldId id="263" r:id="rId9"/>
    <p:sldId id="266" r:id="rId10"/>
    <p:sldId id="264" r:id="rId11"/>
    <p:sldId id="265" r:id="rId12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27F97BB-C833-4FB7-BDE5-3F7075034690}" styleName="Teematyyli 2 - Korostu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-laskentataulukko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cat>
            <c:strRef>
              <c:f>Taul1!$A$2:$A$5</c:f>
              <c:strCache>
                <c:ptCount val="4"/>
                <c:pt idx="0">
                  <c:v>Johto on            sitoutunutta</c:v>
                </c:pt>
                <c:pt idx="1">
                  <c:v>Työntekijät ovat innostuneita</c:v>
                </c:pt>
                <c:pt idx="2">
                  <c:v>Auditointitilanne koetaan oppimisprosessina</c:v>
                </c:pt>
                <c:pt idx="3">
                  <c:v>Kehittämiskohteisiin kiinnitetään huomiota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599859045397103"/>
          <c:y val="8.4141681646707336E-2"/>
          <c:w val="0.32165573053368329"/>
          <c:h val="0.91585831835329268"/>
        </c:manualLayout>
      </c:layout>
      <c:overlay val="0"/>
      <c:spPr>
        <a:noFill/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</cdr:x>
      <cdr:y>0.30174</cdr:y>
    </cdr:from>
    <cdr:to>
      <cdr:x>0.40889</cdr:x>
      <cdr:y>0.3999</cdr:y>
    </cdr:to>
    <cdr:sp macro="" textlink="">
      <cdr:nvSpPr>
        <cdr:cNvPr id="2" name="Nuoli oikealle 1"/>
        <cdr:cNvSpPr/>
      </cdr:nvSpPr>
      <cdr:spPr>
        <a:xfrm xmlns:a="http://schemas.openxmlformats.org/drawingml/2006/main">
          <a:off x="2386608" y="1489720"/>
          <a:ext cx="978408" cy="484632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4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i-FI"/>
        </a:p>
      </cdr:txBody>
    </cdr:sp>
  </cdr:relSizeAnchor>
  <cdr:relSizeAnchor xmlns:cdr="http://schemas.openxmlformats.org/drawingml/2006/chartDrawing">
    <cdr:from>
      <cdr:x>0.40375</cdr:x>
      <cdr:y>0.433</cdr:y>
    </cdr:from>
    <cdr:to>
      <cdr:x>0.46264</cdr:x>
      <cdr:y>0.63118</cdr:y>
    </cdr:to>
    <cdr:sp macro="" textlink="">
      <cdr:nvSpPr>
        <cdr:cNvPr id="3" name="Alanuoli 2"/>
        <cdr:cNvSpPr/>
      </cdr:nvSpPr>
      <cdr:spPr>
        <a:xfrm xmlns:a="http://schemas.openxmlformats.org/drawingml/2006/main">
          <a:off x="3322712" y="2137792"/>
          <a:ext cx="484632" cy="978408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1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i-FI"/>
        </a:p>
      </cdr:txBody>
    </cdr:sp>
  </cdr:relSizeAnchor>
  <cdr:relSizeAnchor xmlns:cdr="http://schemas.openxmlformats.org/drawingml/2006/chartDrawing">
    <cdr:from>
      <cdr:x>0.28125</cdr:x>
      <cdr:y>0.65178</cdr:y>
    </cdr:from>
    <cdr:to>
      <cdr:x>0.40014</cdr:x>
      <cdr:y>0.74994</cdr:y>
    </cdr:to>
    <cdr:sp macro="" textlink="">
      <cdr:nvSpPr>
        <cdr:cNvPr id="4" name="Nuoli vasemmalle 3"/>
        <cdr:cNvSpPr/>
      </cdr:nvSpPr>
      <cdr:spPr>
        <a:xfrm xmlns:a="http://schemas.openxmlformats.org/drawingml/2006/main">
          <a:off x="2314600" y="3217912"/>
          <a:ext cx="978408" cy="484632"/>
        </a:xfrm>
        <a:prstGeom xmlns:a="http://schemas.openxmlformats.org/drawingml/2006/main" prst="leftArrow">
          <a:avLst/>
        </a:prstGeom>
        <a:solidFill xmlns:a="http://schemas.openxmlformats.org/drawingml/2006/main">
          <a:schemeClr val="accent2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i-FI"/>
        </a:p>
      </cdr:txBody>
    </cdr:sp>
  </cdr:relSizeAnchor>
  <cdr:relSizeAnchor xmlns:cdr="http://schemas.openxmlformats.org/drawingml/2006/chartDrawing">
    <cdr:from>
      <cdr:x>0.22875</cdr:x>
      <cdr:y>0.40383</cdr:y>
    </cdr:from>
    <cdr:to>
      <cdr:x>0.28764</cdr:x>
      <cdr:y>0.60201</cdr:y>
    </cdr:to>
    <cdr:sp macro="" textlink="">
      <cdr:nvSpPr>
        <cdr:cNvPr id="5" name="Ylänuoli 4"/>
        <cdr:cNvSpPr/>
      </cdr:nvSpPr>
      <cdr:spPr>
        <a:xfrm xmlns:a="http://schemas.openxmlformats.org/drawingml/2006/main">
          <a:off x="1882552" y="1993776"/>
          <a:ext cx="484632" cy="978408"/>
        </a:xfrm>
        <a:prstGeom xmlns:a="http://schemas.openxmlformats.org/drawingml/2006/main" prst="upArrow">
          <a:avLst/>
        </a:prstGeom>
        <a:solidFill xmlns:a="http://schemas.openxmlformats.org/drawingml/2006/main">
          <a:schemeClr val="accent3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i-FI"/>
        </a:p>
      </cdr:txBody>
    </cdr:sp>
  </cdr:relSizeAnchor>
  <cdr:relSizeAnchor xmlns:cdr="http://schemas.openxmlformats.org/drawingml/2006/chartDrawing">
    <cdr:from>
      <cdr:x>0.42125</cdr:x>
      <cdr:y>0.17047</cdr:y>
    </cdr:from>
    <cdr:to>
      <cdr:x>0.49005</cdr:x>
      <cdr:y>0.35749</cdr:y>
    </cdr:to>
    <cdr:sp macro="" textlink="">
      <cdr:nvSpPr>
        <cdr:cNvPr id="6" name="Suorakulmio 5"/>
        <cdr:cNvSpPr/>
      </cdr:nvSpPr>
      <cdr:spPr>
        <a:xfrm xmlns:a="http://schemas.openxmlformats.org/drawingml/2006/main">
          <a:off x="3466728" y="841648"/>
          <a:ext cx="56618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fi-FI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1</a:t>
          </a:r>
          <a:endParaRPr lang="fi-FI" sz="5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776866" y="2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3D379-1595-4980-AEE2-4BC3A39F195A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87086-941B-4762-BB41-1812D76B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74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24BEA57-1F14-47D0-8A4D-92D044DAC7F4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9D91DF5-519D-474F-818A-2E4976B875B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Suorakulmi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Suorakulmi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uorakulmi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Suorakulmi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EA57-1F14-47D0-8A4D-92D044DAC7F4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1DF5-519D-474F-818A-2E4976B87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EA57-1F14-47D0-8A4D-92D044DAC7F4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1DF5-519D-474F-818A-2E4976B875B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ora yhdysviiv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asakylkinen kolmio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EA57-1F14-47D0-8A4D-92D044DAC7F4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1DF5-519D-474F-818A-2E4976B875B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24BEA57-1F14-47D0-8A4D-92D044DAC7F4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9D91DF5-519D-474F-818A-2E4976B875B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orakulmi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Suorakulmi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EA57-1F14-47D0-8A4D-92D044DAC7F4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1DF5-519D-474F-818A-2E4976B875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EA57-1F14-47D0-8A4D-92D044DAC7F4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1DF5-519D-474F-818A-2E4976B875B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3" name="Sisällön paikkamerkk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EA57-1F14-47D0-8A4D-92D044DAC7F4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1DF5-519D-474F-818A-2E4976B875B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asakylkinen kolmio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EA57-1F14-47D0-8A4D-92D044DAC7F4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1DF5-519D-474F-818A-2E4976B875B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uora yhdysviiv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asakylkinen kolmio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EA57-1F14-47D0-8A4D-92D044DAC7F4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1DF5-519D-474F-818A-2E4976B875B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ora yhdysviiv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uora yhdysviiv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asakylkinen kolmio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isällön paikkamerkk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EA57-1F14-47D0-8A4D-92D044DAC7F4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1DF5-519D-474F-818A-2E4976B875B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ora yhdysviiv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asakylkinen kolmio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uorakulmi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24BEA57-1F14-47D0-8A4D-92D044DAC7F4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9D91DF5-519D-474F-818A-2E4976B875B7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uora yhdysviiv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uora yhdysviiv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asakylkinen kolmio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fi-FI" b="1" dirty="0"/>
              <a:t>Kaakonkulman </a:t>
            </a:r>
            <a:r>
              <a:rPr lang="fi-FI" b="1" dirty="0" err="1"/>
              <a:t>auditointimalli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1"/>
          </p:nvPr>
        </p:nvSpPr>
        <p:spPr>
          <a:xfrm>
            <a:off x="323528" y="1219200"/>
            <a:ext cx="8568952" cy="4937760"/>
          </a:xfrm>
        </p:spPr>
        <p:txBody>
          <a:bodyPr>
            <a:normAutofit/>
          </a:bodyPr>
          <a:lstStyle/>
          <a:p>
            <a:r>
              <a:rPr lang="fi-FI" sz="1400" b="1" dirty="0" smtClean="0"/>
              <a:t>Kotka – Porvoo 85 km	Kotka – Kouvola 58 km	Kotka – Lappeenranta 110 km</a:t>
            </a:r>
          </a:p>
          <a:p>
            <a:r>
              <a:rPr lang="fi-FI" sz="1400" b="1" dirty="0" smtClean="0"/>
              <a:t>Kouvola – Porvoo 88 km	Kouvola – Lappeenranta 85 km	Porvoo – Lappeenranta 175 km</a:t>
            </a:r>
            <a:endParaRPr lang="en-US" sz="1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" r="2420"/>
          <a:stretch/>
        </p:blipFill>
        <p:spPr bwMode="auto">
          <a:xfrm>
            <a:off x="467543" y="1916832"/>
            <a:ext cx="830916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22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b="1" dirty="0" err="1" smtClean="0"/>
              <a:t>Auditointeihin</a:t>
            </a:r>
            <a:r>
              <a:rPr lang="fi-FI" b="1" dirty="0" smtClean="0"/>
              <a:t> panostetaan, koska</a:t>
            </a:r>
            <a:endParaRPr lang="fi-FI" b="1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42390524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uorakulmio 6"/>
          <p:cNvSpPr/>
          <p:nvPr/>
        </p:nvSpPr>
        <p:spPr>
          <a:xfrm>
            <a:off x="1907703" y="4365104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fi-FI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4049422" y="4365104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fi-FI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1907704" y="2044005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fi-FI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991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dirty="0" smtClean="0"/>
              <a:t>Jokaista lohkoa tarvitaan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endParaRPr lang="fi-FI" dirty="0" smtClean="0"/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Johdon sitoutuminen &gt; rahoitus ja työaika</a:t>
            </a:r>
          </a:p>
          <a:p>
            <a:pPr marL="891540" lvl="2" indent="-342900"/>
            <a:r>
              <a:rPr lang="fi-FI" dirty="0" smtClean="0"/>
              <a:t>Antaa työntekijälle mahdollisuuden </a:t>
            </a:r>
            <a:r>
              <a:rPr lang="fi-FI" dirty="0" err="1" smtClean="0"/>
              <a:t>auditoida</a:t>
            </a:r>
            <a:r>
              <a:rPr lang="fi-FI" dirty="0" smtClean="0"/>
              <a:t> ja olla </a:t>
            </a:r>
            <a:r>
              <a:rPr lang="fi-FI" dirty="0" err="1" smtClean="0"/>
              <a:t>auditoitavana</a:t>
            </a:r>
            <a:endParaRPr lang="fi-FI" dirty="0" smtClean="0"/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Työntekijöiden asenne takaa </a:t>
            </a:r>
            <a:r>
              <a:rPr lang="fi-FI" dirty="0" err="1" smtClean="0"/>
              <a:t>auditointien</a:t>
            </a:r>
            <a:r>
              <a:rPr lang="fi-FI" dirty="0" smtClean="0"/>
              <a:t> laadun</a:t>
            </a:r>
          </a:p>
          <a:p>
            <a:pPr lvl="2"/>
            <a:r>
              <a:rPr lang="fi-FI" dirty="0" smtClean="0"/>
              <a:t>Vakavasti otettava työn kehittämisen väline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Myös </a:t>
            </a:r>
            <a:r>
              <a:rPr lang="fi-FI" dirty="0" err="1" smtClean="0"/>
              <a:t>auditoijat</a:t>
            </a:r>
            <a:r>
              <a:rPr lang="fi-FI" dirty="0" smtClean="0"/>
              <a:t> oppivat uutta</a:t>
            </a:r>
          </a:p>
          <a:p>
            <a:pPr lvl="2"/>
            <a:r>
              <a:rPr lang="fi-FI" dirty="0" smtClean="0"/>
              <a:t>Uusia ideoita ja vertaistukea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err="1" smtClean="0"/>
              <a:t>Auditointipalautteesta</a:t>
            </a:r>
            <a:r>
              <a:rPr lang="fi-FI" dirty="0" smtClean="0"/>
              <a:t> saatava hyöty</a:t>
            </a:r>
          </a:p>
          <a:p>
            <a:pPr lvl="2"/>
            <a:r>
              <a:rPr lang="fi-FI" dirty="0" smtClean="0"/>
              <a:t>Kehittämiskohteet ja positiivinen palaute ohjaavat työtä oikeaan suuntaan</a:t>
            </a:r>
          </a:p>
          <a:p>
            <a:pPr marL="594360" lvl="2" indent="0">
              <a:buNone/>
            </a:pPr>
            <a:endParaRPr lang="fi-FI" dirty="0" smtClean="0"/>
          </a:p>
          <a:p>
            <a:pPr marL="594360" lvl="2" indent="0" algn="ctr">
              <a:buNone/>
            </a:pPr>
            <a:r>
              <a:rPr lang="fi-FI" sz="2800" b="1" dirty="0" smtClean="0"/>
              <a:t>Jos joku lohko ei täyty, panostus on turha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341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fi-FI" b="1" dirty="0" smtClean="0"/>
              <a:t>Kaakonkulman </a:t>
            </a:r>
            <a:r>
              <a:rPr lang="fi-FI" b="1" dirty="0" err="1" smtClean="0"/>
              <a:t>auditointimalli</a:t>
            </a:r>
            <a:endParaRPr lang="en-US" b="1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551958"/>
              </p:ext>
            </p:extLst>
          </p:nvPr>
        </p:nvGraphicFramePr>
        <p:xfrm>
          <a:off x="539552" y="1484784"/>
          <a:ext cx="7992890" cy="4284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930"/>
                <a:gridCol w="1425088"/>
                <a:gridCol w="1438486"/>
                <a:gridCol w="1368152"/>
                <a:gridCol w="1224136"/>
                <a:gridCol w="864098"/>
              </a:tblGrid>
              <a:tr h="154804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dirty="0" smtClean="0"/>
                    </a:p>
                    <a:p>
                      <a:pPr algn="ctr"/>
                      <a:endParaRPr lang="fi-FI" dirty="0" smtClean="0"/>
                    </a:p>
                    <a:p>
                      <a:pPr algn="ctr"/>
                      <a:r>
                        <a:rPr lang="fi-FI" dirty="0" smtClean="0"/>
                        <a:t>KOTKA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dirty="0" smtClean="0"/>
                    </a:p>
                    <a:p>
                      <a:pPr algn="ctr"/>
                      <a:endParaRPr lang="fi-FI" dirty="0" smtClean="0"/>
                    </a:p>
                    <a:p>
                      <a:pPr algn="ctr"/>
                      <a:r>
                        <a:rPr lang="fi-FI" dirty="0" smtClean="0"/>
                        <a:t>KOUVOLA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dirty="0" smtClean="0"/>
                    </a:p>
                    <a:p>
                      <a:pPr algn="ctr"/>
                      <a:endParaRPr lang="fi-FI" dirty="0" smtClean="0"/>
                    </a:p>
                    <a:p>
                      <a:pPr algn="ctr"/>
                      <a:r>
                        <a:rPr lang="fi-FI" dirty="0" smtClean="0"/>
                        <a:t>LAPPEEN-RANTA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dirty="0" smtClean="0"/>
                    </a:p>
                    <a:p>
                      <a:pPr algn="ctr"/>
                      <a:endParaRPr lang="fi-FI" dirty="0" smtClean="0"/>
                    </a:p>
                    <a:p>
                      <a:pPr algn="ctr"/>
                      <a:r>
                        <a:rPr lang="fi-FI" dirty="0" smtClean="0"/>
                        <a:t>PORVOO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dirty="0" smtClean="0"/>
                    </a:p>
                    <a:p>
                      <a:pPr algn="ctr"/>
                      <a:endParaRPr lang="fi-FI" dirty="0" smtClean="0"/>
                    </a:p>
                    <a:p>
                      <a:pPr algn="ctr"/>
                      <a:r>
                        <a:rPr lang="fi-FI" dirty="0" smtClean="0"/>
                        <a:t>YHT</a:t>
                      </a:r>
                      <a:endParaRPr lang="en-US" dirty="0"/>
                    </a:p>
                  </a:txBody>
                  <a:tcPr/>
                </a:tc>
              </a:tr>
              <a:tr h="1548043">
                <a:tc>
                  <a:txBody>
                    <a:bodyPr/>
                    <a:lstStyle/>
                    <a:p>
                      <a:pPr algn="ctr"/>
                      <a:endParaRPr lang="fi-FI" sz="2400" dirty="0" smtClean="0"/>
                    </a:p>
                    <a:p>
                      <a:pPr algn="ctr"/>
                      <a:r>
                        <a:rPr lang="fi-FI" sz="2400" dirty="0" err="1" smtClean="0"/>
                        <a:t>Auditointi-koulutettuja</a:t>
                      </a:r>
                      <a:r>
                        <a:rPr lang="fi-FI" sz="2400" dirty="0" smtClean="0"/>
                        <a:t>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2400" dirty="0" smtClean="0"/>
                    </a:p>
                    <a:p>
                      <a:pPr algn="ctr"/>
                      <a:r>
                        <a:rPr lang="fi-FI" sz="2400" b="0" smtClean="0"/>
                        <a:t>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2400" dirty="0" smtClean="0"/>
                    </a:p>
                    <a:p>
                      <a:pPr algn="ctr"/>
                      <a:r>
                        <a:rPr lang="fi-FI" sz="2400" dirty="0" smtClean="0"/>
                        <a:t>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2400" dirty="0" smtClean="0"/>
                    </a:p>
                    <a:p>
                      <a:pPr algn="ctr"/>
                      <a:r>
                        <a:rPr lang="fi-FI" sz="2400" dirty="0" smtClean="0"/>
                        <a:t>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2400" dirty="0" smtClean="0"/>
                    </a:p>
                    <a:p>
                      <a:pPr algn="ctr"/>
                      <a:r>
                        <a:rPr lang="fi-FI" sz="2400" dirty="0" smtClean="0"/>
                        <a:t>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2400" b="1" dirty="0" smtClean="0"/>
                    </a:p>
                    <a:p>
                      <a:pPr algn="ctr"/>
                      <a:r>
                        <a:rPr lang="fi-FI" sz="2400" b="1" dirty="0" smtClean="0"/>
                        <a:t>18</a:t>
                      </a:r>
                      <a:endParaRPr lang="en-US" sz="2400" b="1" dirty="0"/>
                    </a:p>
                  </a:txBody>
                  <a:tcPr/>
                </a:tc>
              </a:tr>
              <a:tr h="1008370">
                <a:tc>
                  <a:txBody>
                    <a:bodyPr/>
                    <a:lstStyle/>
                    <a:p>
                      <a:pPr algn="ctr"/>
                      <a:endParaRPr lang="fi-FI" sz="2400" dirty="0" smtClean="0"/>
                    </a:p>
                    <a:p>
                      <a:pPr algn="ctr"/>
                      <a:r>
                        <a:rPr lang="fi-FI" sz="2400" dirty="0" smtClean="0"/>
                        <a:t>Nuoriso-tiloja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2400" dirty="0" smtClean="0"/>
                    </a:p>
                    <a:p>
                      <a:pPr algn="ctr"/>
                      <a:r>
                        <a:rPr lang="fi-FI" sz="2400" dirty="0" smtClean="0"/>
                        <a:t>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2400" dirty="0" smtClean="0"/>
                    </a:p>
                    <a:p>
                      <a:pPr algn="ctr"/>
                      <a:r>
                        <a:rPr lang="fi-FI" sz="2400" dirty="0" smtClean="0"/>
                        <a:t>14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2400" dirty="0" smtClean="0"/>
                    </a:p>
                    <a:p>
                      <a:pPr algn="ctr"/>
                      <a:r>
                        <a:rPr lang="fi-FI" sz="2400" dirty="0" smtClean="0"/>
                        <a:t>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2400" dirty="0" smtClean="0"/>
                    </a:p>
                    <a:p>
                      <a:pPr algn="ctr"/>
                      <a:r>
                        <a:rPr lang="fi-FI" sz="2400" dirty="0" smtClean="0"/>
                        <a:t>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2400" b="1" dirty="0" smtClean="0"/>
                    </a:p>
                    <a:p>
                      <a:pPr algn="ctr"/>
                      <a:r>
                        <a:rPr lang="fi-FI" sz="2400" b="1" dirty="0" smtClean="0"/>
                        <a:t>27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30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b="1" dirty="0" err="1" smtClean="0"/>
              <a:t>Auditointien</a:t>
            </a:r>
            <a:r>
              <a:rPr lang="fi-FI" b="1" dirty="0" smtClean="0"/>
              <a:t> aikataulutus</a:t>
            </a:r>
            <a:endParaRPr lang="en-US" b="1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09786888"/>
              </p:ext>
            </p:extLst>
          </p:nvPr>
        </p:nvGraphicFramePr>
        <p:xfrm>
          <a:off x="457200" y="1600200"/>
          <a:ext cx="8435280" cy="4493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820"/>
                <a:gridCol w="2108820"/>
                <a:gridCol w="2108820"/>
                <a:gridCol w="2108820"/>
              </a:tblGrid>
              <a:tr h="7525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Päivä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Päivä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Päivä 3</a:t>
                      </a:r>
                      <a:endParaRPr lang="en-US" dirty="0"/>
                    </a:p>
                  </a:txBody>
                  <a:tcPr/>
                </a:tc>
              </a:tr>
              <a:tr h="2235381"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Auditoijat</a:t>
                      </a:r>
                      <a:r>
                        <a:rPr lang="fi-FI" dirty="0" smtClean="0"/>
                        <a:t> </a:t>
                      </a:r>
                    </a:p>
                    <a:p>
                      <a:r>
                        <a:rPr lang="fi-FI" dirty="0" smtClean="0"/>
                        <a:t>(kahdelta eri paikkakunnalta, esim. Kotka &amp; Kouvola </a:t>
                      </a:r>
                      <a:r>
                        <a:rPr lang="fi-FI" dirty="0" err="1" smtClean="0"/>
                        <a:t>auditoivat</a:t>
                      </a:r>
                      <a:r>
                        <a:rPr lang="fi-FI" dirty="0" smtClean="0"/>
                        <a:t> Lappeenrannassa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i-FI" dirty="0" smtClean="0"/>
                        <a:t>Työnjako tila 1</a:t>
                      </a:r>
                      <a:r>
                        <a:rPr lang="fi-FI" baseline="0" dirty="0" smtClean="0"/>
                        <a:t> klo 16</a:t>
                      </a:r>
                      <a:endParaRPr lang="fi-FI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dirty="0" smtClean="0"/>
                        <a:t>Raportti klo 21-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i-FI" dirty="0" smtClean="0"/>
                        <a:t>Työnjako tila 2 klo 16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dirty="0" smtClean="0"/>
                        <a:t>Raportti klo 21-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2572">
                <a:tc>
                  <a:txBody>
                    <a:bodyPr/>
                    <a:lstStyle/>
                    <a:p>
                      <a:r>
                        <a:rPr lang="fi-FI" dirty="0" smtClean="0"/>
                        <a:t>Nuorisotila 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Auditointi</a:t>
                      </a:r>
                      <a:r>
                        <a:rPr lang="fi-FI" dirty="0" smtClean="0"/>
                        <a:t> klo 18-20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Palaute klo 10-12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2572">
                <a:tc>
                  <a:txBody>
                    <a:bodyPr/>
                    <a:lstStyle/>
                    <a:p>
                      <a:r>
                        <a:rPr lang="fi-FI" dirty="0" smtClean="0"/>
                        <a:t>Nuorisotila 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Auditointi</a:t>
                      </a:r>
                      <a:r>
                        <a:rPr lang="fi-FI" dirty="0" smtClean="0"/>
                        <a:t> klo 18-20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Palaute klo 10-12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8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dirty="0" smtClean="0"/>
              <a:t>Kuntavastuut korvauksissa</a:t>
            </a:r>
            <a:endParaRPr lang="en-US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971600" y="1219200"/>
            <a:ext cx="7715200" cy="5378152"/>
          </a:xfrm>
        </p:spPr>
        <p:txBody>
          <a:bodyPr>
            <a:normAutofit/>
          </a:bodyPr>
          <a:lstStyle/>
          <a:p>
            <a:r>
              <a:rPr lang="fi-FI" b="1" dirty="0" err="1" smtClean="0"/>
              <a:t>Auditoitava</a:t>
            </a:r>
            <a:r>
              <a:rPr lang="fi-FI" b="1" dirty="0" smtClean="0"/>
              <a:t> kunta</a:t>
            </a:r>
          </a:p>
          <a:p>
            <a:pPr lvl="1"/>
            <a:r>
              <a:rPr lang="fi-FI" dirty="0" smtClean="0"/>
              <a:t>Hotellitason majoitus lähellä palveluita</a:t>
            </a:r>
          </a:p>
          <a:p>
            <a:pPr lvl="1"/>
            <a:r>
              <a:rPr lang="fi-FI" dirty="0" smtClean="0"/>
              <a:t>Kuljetus </a:t>
            </a:r>
            <a:r>
              <a:rPr lang="fi-FI" dirty="0" err="1" smtClean="0"/>
              <a:t>auditointipaikkoihin</a:t>
            </a:r>
            <a:r>
              <a:rPr lang="fi-FI" dirty="0" smtClean="0"/>
              <a:t>, jos </a:t>
            </a:r>
            <a:r>
              <a:rPr lang="fi-FI" dirty="0" err="1" smtClean="0"/>
              <a:t>auditoijalla</a:t>
            </a:r>
            <a:r>
              <a:rPr lang="fi-FI" dirty="0" smtClean="0"/>
              <a:t> ei ole autoa</a:t>
            </a:r>
          </a:p>
          <a:p>
            <a:pPr lvl="2"/>
            <a:r>
              <a:rPr lang="fi-FI" dirty="0" smtClean="0"/>
              <a:t>Kustannukset </a:t>
            </a:r>
          </a:p>
          <a:p>
            <a:pPr lvl="3"/>
            <a:r>
              <a:rPr lang="fi-FI" dirty="0" smtClean="0"/>
              <a:t>hotelli 2 yötä 2 </a:t>
            </a:r>
            <a:r>
              <a:rPr lang="fi-FI" dirty="0" err="1" smtClean="0"/>
              <a:t>hh</a:t>
            </a:r>
            <a:r>
              <a:rPr lang="fi-FI" dirty="0" smtClean="0"/>
              <a:t> 	</a:t>
            </a:r>
            <a:r>
              <a:rPr lang="fi-FI" b="1" dirty="0" smtClean="0"/>
              <a:t>= n. 240 €</a:t>
            </a:r>
            <a:endParaRPr lang="fi-FI" b="1" dirty="0"/>
          </a:p>
          <a:p>
            <a:pPr marL="274320" lvl="1" indent="0">
              <a:buNone/>
            </a:pPr>
            <a:endParaRPr lang="fi-FI" sz="1000" dirty="0" smtClean="0"/>
          </a:p>
          <a:p>
            <a:r>
              <a:rPr lang="fi-FI" b="1" dirty="0" smtClean="0"/>
              <a:t>Lähettävä kunta</a:t>
            </a:r>
          </a:p>
          <a:p>
            <a:pPr lvl="1"/>
            <a:r>
              <a:rPr lang="fi-FI" dirty="0" err="1" smtClean="0"/>
              <a:t>Auditoijan</a:t>
            </a:r>
            <a:r>
              <a:rPr lang="fi-FI" dirty="0" smtClean="0"/>
              <a:t> palkka (3 päivää)</a:t>
            </a:r>
          </a:p>
          <a:p>
            <a:pPr lvl="1"/>
            <a:r>
              <a:rPr lang="fi-FI" dirty="0" smtClean="0"/>
              <a:t>Matkakorvaukset ja päivärahat</a:t>
            </a:r>
          </a:p>
          <a:p>
            <a:pPr lvl="2"/>
            <a:r>
              <a:rPr lang="fi-FI" dirty="0" smtClean="0"/>
              <a:t>Kustannukset </a:t>
            </a:r>
          </a:p>
          <a:p>
            <a:pPr lvl="3"/>
            <a:r>
              <a:rPr lang="fi-FI" dirty="0" smtClean="0"/>
              <a:t>Palkka 3vrk (n. 300 €)</a:t>
            </a:r>
          </a:p>
          <a:p>
            <a:pPr lvl="3"/>
            <a:r>
              <a:rPr lang="fi-FI" dirty="0" smtClean="0"/>
              <a:t>Matkakorvaukset (n. 200 km, 90 €)</a:t>
            </a:r>
          </a:p>
          <a:p>
            <a:pPr lvl="3"/>
            <a:r>
              <a:rPr lang="fi-FI" dirty="0" smtClean="0"/>
              <a:t>Päiväraha 3 vrk (108 €)</a:t>
            </a:r>
          </a:p>
          <a:p>
            <a:pPr marL="2011680" lvl="8" indent="0">
              <a:buNone/>
            </a:pPr>
            <a:r>
              <a:rPr lang="fi-FI" dirty="0"/>
              <a:t>	</a:t>
            </a:r>
            <a:r>
              <a:rPr lang="fi-FI" dirty="0" smtClean="0"/>
              <a:t>	</a:t>
            </a:r>
            <a:r>
              <a:rPr lang="fi-FI" sz="1800" b="1" dirty="0" smtClean="0"/>
              <a:t>= n. 498 € (198 € ilman palkkoja)</a:t>
            </a:r>
          </a:p>
          <a:p>
            <a:pPr marL="457200" lvl="1" indent="0"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9493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dirty="0" err="1" smtClean="0"/>
              <a:t>Auditointisuunnitelma</a:t>
            </a:r>
            <a:r>
              <a:rPr lang="fi-FI" b="1" dirty="0" smtClean="0"/>
              <a:t> 2012-2014</a:t>
            </a:r>
            <a:endParaRPr lang="en-US" b="1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4144993"/>
              </p:ext>
            </p:extLst>
          </p:nvPr>
        </p:nvGraphicFramePr>
        <p:xfrm>
          <a:off x="323527" y="1196753"/>
          <a:ext cx="8496946" cy="5572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179"/>
                <a:gridCol w="1390019"/>
                <a:gridCol w="1395274"/>
                <a:gridCol w="1416158"/>
                <a:gridCol w="1416158"/>
                <a:gridCol w="1416158"/>
              </a:tblGrid>
              <a:tr h="6110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Arial"/>
                          <a:ea typeface="Calibri"/>
                          <a:cs typeface="Calibri"/>
                        </a:rPr>
                        <a:t>Kunta</a:t>
                      </a:r>
                      <a:endParaRPr lang="en-US" sz="1200" b="1" dirty="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/>
                          <a:ea typeface="Calibri"/>
                          <a:cs typeface="Calibri"/>
                        </a:rPr>
                        <a:t>2012 syksy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/>
                          <a:ea typeface="Calibri"/>
                          <a:cs typeface="Calibri"/>
                        </a:rPr>
                        <a:t>2013 kevät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/>
                          <a:ea typeface="Calibri"/>
                          <a:cs typeface="Calibri"/>
                        </a:rPr>
                        <a:t>2013 syksy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/>
                          <a:ea typeface="Calibri"/>
                          <a:cs typeface="Calibri"/>
                        </a:rPr>
                        <a:t>2014 kevät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Arial"/>
                          <a:ea typeface="Calibri"/>
                          <a:cs typeface="Calibri"/>
                        </a:rPr>
                        <a:t>2014 syksy</a:t>
                      </a:r>
                      <a:endParaRPr lang="en-US" sz="1200" b="1" dirty="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/>
                </a:tc>
              </a:tr>
              <a:tr h="1066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/>
                          <a:ea typeface="Calibri"/>
                          <a:cs typeface="Calibri"/>
                        </a:rPr>
                        <a:t>Kotka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/>
                          <a:ea typeface="Calibri"/>
                          <a:cs typeface="Calibri"/>
                        </a:rPr>
                        <a:t>(Ktk)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/>
                          <a:ea typeface="Calibri"/>
                          <a:cs typeface="Calibri"/>
                        </a:rPr>
                        <a:t>2 taloa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/>
                          <a:ea typeface="Calibri"/>
                          <a:cs typeface="Calibri"/>
                        </a:rPr>
                        <a:t>Kvl+Por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/>
                          <a:ea typeface="Calibri"/>
                          <a:cs typeface="Calibri"/>
                        </a:rPr>
                        <a:t>Iika, Päivi V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u="sng">
                          <a:effectLst/>
                          <a:latin typeface="Arial"/>
                          <a:ea typeface="Calibri"/>
                          <a:cs typeface="Calibri"/>
                        </a:rPr>
                        <a:t>Greippi, Vessu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/>
                          <a:ea typeface="Calibri"/>
                          <a:cs typeface="Calibri"/>
                        </a:rPr>
                        <a:t>16.-18.10.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/>
                          <a:ea typeface="Calibri"/>
                          <a:cs typeface="Calibri"/>
                        </a:rPr>
                        <a:t>2 taloa vko 11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/>
                          <a:ea typeface="Calibri"/>
                          <a:cs typeface="Calibri"/>
                        </a:rPr>
                        <a:t>Kvl+Lpr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/>
                          <a:ea typeface="Calibri"/>
                          <a:cs typeface="Calibri"/>
                        </a:rPr>
                        <a:t>Anu, Lasse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u="sng">
                          <a:effectLst/>
                          <a:latin typeface="Arial"/>
                          <a:ea typeface="Calibri"/>
                          <a:cs typeface="Calibri"/>
                        </a:rPr>
                        <a:t>Welho, Mesta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/>
                          <a:ea typeface="Calibri"/>
                          <a:cs typeface="Calibri"/>
                        </a:rPr>
                        <a:t> 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/>
                          <a:ea typeface="Calibri"/>
                          <a:cs typeface="Calibri"/>
                        </a:rPr>
                        <a:t>-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Arial"/>
                          <a:ea typeface="Calibri"/>
                          <a:cs typeface="Calibri"/>
                        </a:rPr>
                        <a:t>-</a:t>
                      </a:r>
                      <a:endParaRPr lang="en-US" sz="1200" b="1" dirty="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Arial"/>
                          <a:ea typeface="Calibri"/>
                          <a:cs typeface="Calibri"/>
                        </a:rPr>
                        <a:t>2 taloa</a:t>
                      </a:r>
                      <a:endParaRPr lang="en-US" sz="1200" b="1" dirty="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dirty="0" err="1">
                          <a:effectLst/>
                          <a:latin typeface="Arial"/>
                          <a:ea typeface="Calibri"/>
                          <a:cs typeface="Calibri"/>
                        </a:rPr>
                        <a:t>Kvl+Lpr</a:t>
                      </a:r>
                      <a:endParaRPr lang="en-US" sz="1200" b="1" dirty="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Arial"/>
                          <a:ea typeface="Calibri"/>
                          <a:cs typeface="Calibri"/>
                        </a:rPr>
                        <a:t>Maiju, </a:t>
                      </a:r>
                      <a:r>
                        <a:rPr lang="fi-FI" sz="1200" b="1" dirty="0" err="1">
                          <a:effectLst/>
                          <a:latin typeface="Arial"/>
                          <a:ea typeface="Calibri"/>
                          <a:cs typeface="Calibri"/>
                        </a:rPr>
                        <a:t>Ritu</a:t>
                      </a:r>
                      <a:endParaRPr lang="en-US" sz="1200" b="1" dirty="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u="sng" dirty="0">
                          <a:effectLst/>
                          <a:latin typeface="Arial"/>
                          <a:ea typeface="Calibri"/>
                          <a:cs typeface="Calibri"/>
                        </a:rPr>
                        <a:t>Greippi, </a:t>
                      </a:r>
                      <a:r>
                        <a:rPr lang="fi-FI" sz="1200" b="1" u="sng" dirty="0" err="1">
                          <a:effectLst/>
                          <a:latin typeface="Arial"/>
                          <a:ea typeface="Calibri"/>
                          <a:cs typeface="Calibri"/>
                        </a:rPr>
                        <a:t>Vessu</a:t>
                      </a:r>
                      <a:endParaRPr lang="en-US" sz="1200" b="1" dirty="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/>
                </a:tc>
              </a:tr>
              <a:tr h="1842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Arial"/>
                          <a:ea typeface="Calibri"/>
                          <a:cs typeface="Calibri"/>
                        </a:rPr>
                        <a:t>Kouvola</a:t>
                      </a:r>
                      <a:endParaRPr lang="en-US" sz="1200" b="1" dirty="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Arial"/>
                          <a:ea typeface="Calibri"/>
                          <a:cs typeface="Calibri"/>
                        </a:rPr>
                        <a:t>(</a:t>
                      </a:r>
                      <a:r>
                        <a:rPr lang="fi-FI" sz="1200" b="1" dirty="0" err="1">
                          <a:effectLst/>
                          <a:latin typeface="Arial"/>
                          <a:ea typeface="Calibri"/>
                          <a:cs typeface="Calibri"/>
                        </a:rPr>
                        <a:t>Kvl</a:t>
                      </a:r>
                      <a:r>
                        <a:rPr lang="fi-FI" sz="1200" b="1" dirty="0">
                          <a:effectLst/>
                          <a:latin typeface="Arial"/>
                          <a:ea typeface="Calibri"/>
                          <a:cs typeface="Calibri"/>
                        </a:rPr>
                        <a:t>)</a:t>
                      </a:r>
                      <a:endParaRPr lang="en-US" sz="1200" b="1" dirty="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Arial"/>
                          <a:ea typeface="Calibri"/>
                          <a:cs typeface="Calibri"/>
                        </a:rPr>
                        <a:t>-</a:t>
                      </a:r>
                      <a:endParaRPr lang="en-US" sz="1200" b="1" dirty="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/>
                          <a:ea typeface="Calibri"/>
                          <a:cs typeface="Calibri"/>
                        </a:rPr>
                        <a:t>4 taloa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/>
                          <a:ea typeface="Calibri"/>
                          <a:cs typeface="Calibri"/>
                        </a:rPr>
                        <a:t>Ktk+Lpr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/>
                          <a:ea typeface="Calibri"/>
                          <a:cs typeface="Calibri"/>
                        </a:rPr>
                        <a:t>Talvi, Tuija</a:t>
                      </a:r>
                      <a:r>
                        <a:rPr lang="fi-FI" sz="1200" b="1" u="sng">
                          <a:effectLst/>
                          <a:latin typeface="Arial"/>
                          <a:ea typeface="Calibri"/>
                          <a:cs typeface="Calibri"/>
                        </a:rPr>
                        <a:t> 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u="sng">
                          <a:effectLst/>
                          <a:latin typeface="Arial"/>
                          <a:ea typeface="Calibri"/>
                          <a:cs typeface="Calibri"/>
                        </a:rPr>
                        <a:t>Haali, Kuusaa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/>
                          <a:ea typeface="Calibri"/>
                          <a:cs typeface="Calibri"/>
                        </a:rPr>
                        <a:t>Por+Lpr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/>
                          <a:ea typeface="Calibri"/>
                          <a:cs typeface="Calibri"/>
                        </a:rPr>
                        <a:t>?, Ritu</a:t>
                      </a:r>
                      <a:r>
                        <a:rPr lang="fi-FI" sz="1200" b="1" u="sng">
                          <a:effectLst/>
                          <a:latin typeface="Arial"/>
                          <a:ea typeface="Calibri"/>
                          <a:cs typeface="Calibri"/>
                        </a:rPr>
                        <a:t> 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u="sng">
                          <a:effectLst/>
                          <a:latin typeface="Arial"/>
                          <a:ea typeface="Calibri"/>
                          <a:cs typeface="Calibri"/>
                        </a:rPr>
                        <a:t>Voikkaa, Inksa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/>
                          <a:ea typeface="Calibri"/>
                          <a:cs typeface="Calibri"/>
                        </a:rPr>
                        <a:t>4 taloa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/>
                          <a:ea typeface="Calibri"/>
                          <a:cs typeface="Calibri"/>
                        </a:rPr>
                        <a:t>Lpr+Por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/>
                          <a:ea typeface="Calibri"/>
                          <a:cs typeface="Calibri"/>
                        </a:rPr>
                        <a:t>Nina, ?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u="sng">
                          <a:effectLst/>
                          <a:latin typeface="Arial"/>
                          <a:ea typeface="Calibri"/>
                          <a:cs typeface="Calibri"/>
                        </a:rPr>
                        <a:t>Myllykoski, Lehdokki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/>
                          <a:ea typeface="Calibri"/>
                          <a:cs typeface="Calibri"/>
                        </a:rPr>
                        <a:t>Ktk+Lpr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/>
                          <a:ea typeface="Calibri"/>
                          <a:cs typeface="Calibri"/>
                        </a:rPr>
                        <a:t>Jossu, Ritu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u="sng">
                          <a:effectLst/>
                          <a:latin typeface="Arial"/>
                          <a:ea typeface="Calibri"/>
                          <a:cs typeface="Calibri"/>
                        </a:rPr>
                        <a:t>Sippola, Kaipiainen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/>
                          <a:ea typeface="Calibri"/>
                          <a:cs typeface="Calibri"/>
                        </a:rPr>
                        <a:t>2 taloa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/>
                          <a:ea typeface="Calibri"/>
                          <a:cs typeface="Calibri"/>
                        </a:rPr>
                        <a:t>Lpr+Por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/>
                          <a:ea typeface="Calibri"/>
                          <a:cs typeface="Calibri"/>
                        </a:rPr>
                        <a:t>Riitta A, ?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u="sng">
                          <a:effectLst/>
                          <a:latin typeface="Arial"/>
                          <a:ea typeface="Calibri"/>
                          <a:cs typeface="Calibri"/>
                        </a:rPr>
                        <a:t>Monnari, Pulju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Arial"/>
                          <a:ea typeface="Calibri"/>
                          <a:cs typeface="Calibri"/>
                        </a:rPr>
                        <a:t>-</a:t>
                      </a:r>
                      <a:endParaRPr lang="en-US" sz="1200" b="1" dirty="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/>
                </a:tc>
              </a:tr>
              <a:tr h="1160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/>
                          <a:ea typeface="Calibri"/>
                          <a:cs typeface="Calibri"/>
                        </a:rPr>
                        <a:t>Lappeenranta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/>
                          <a:ea typeface="Calibri"/>
                          <a:cs typeface="Calibri"/>
                        </a:rPr>
                        <a:t>(Lpr)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/>
                          <a:ea typeface="Calibri"/>
                          <a:cs typeface="Calibri"/>
                        </a:rPr>
                        <a:t>4 taloa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/>
                          <a:ea typeface="Calibri"/>
                          <a:cs typeface="Calibri"/>
                        </a:rPr>
                        <a:t>Koulutus 2.10.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u="sng">
                          <a:effectLst/>
                          <a:latin typeface="Arial"/>
                          <a:ea typeface="Calibri"/>
                          <a:cs typeface="Calibri"/>
                        </a:rPr>
                        <a:t>Rientola, Voiska,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u="sng">
                          <a:effectLst/>
                          <a:latin typeface="Arial"/>
                          <a:ea typeface="Calibri"/>
                          <a:cs typeface="Calibri"/>
                        </a:rPr>
                        <a:t>Sammonlahti, Lauritsala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/>
                          <a:ea typeface="Calibri"/>
                          <a:cs typeface="Calibri"/>
                        </a:rPr>
                        <a:t>2 taloa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/>
                          <a:ea typeface="Calibri"/>
                          <a:cs typeface="Calibri"/>
                        </a:rPr>
                        <a:t>Kvl+Ktk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/>
                          <a:ea typeface="Calibri"/>
                          <a:cs typeface="Calibri"/>
                        </a:rPr>
                        <a:t>Maiju, Tuula</a:t>
                      </a:r>
                      <a:r>
                        <a:rPr lang="fi-FI" sz="1200" b="1" u="sng">
                          <a:effectLst/>
                          <a:latin typeface="Arial"/>
                          <a:ea typeface="Calibri"/>
                          <a:cs typeface="Calibri"/>
                        </a:rPr>
                        <a:t> Monari, Pontus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/>
                          <a:ea typeface="Calibri"/>
                          <a:cs typeface="Calibri"/>
                        </a:rPr>
                        <a:t>2 taloa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/>
                          <a:ea typeface="Calibri"/>
                          <a:cs typeface="Calibri"/>
                        </a:rPr>
                        <a:t>Kvl+Kvl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/>
                          <a:ea typeface="Calibri"/>
                          <a:cs typeface="Calibri"/>
                        </a:rPr>
                        <a:t>Iika, Maiju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u="sng">
                          <a:effectLst/>
                          <a:latin typeface="Arial"/>
                          <a:ea typeface="Calibri"/>
                          <a:cs typeface="Calibri"/>
                        </a:rPr>
                        <a:t>Lauritsala, Rientola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/>
                          <a:ea typeface="Calibri"/>
                          <a:cs typeface="Calibri"/>
                        </a:rPr>
                        <a:t>2 taloa 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/>
                          <a:ea typeface="Calibri"/>
                          <a:cs typeface="Calibri"/>
                        </a:rPr>
                        <a:t>Kvl+Ktk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/>
                          <a:ea typeface="Calibri"/>
                          <a:cs typeface="Calibri"/>
                        </a:rPr>
                        <a:t>Anu, Talvi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u="sng">
                          <a:effectLst/>
                          <a:latin typeface="Arial"/>
                          <a:ea typeface="Calibri"/>
                          <a:cs typeface="Calibri"/>
                        </a:rPr>
                        <a:t>Sammonlahti, Voiska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Arial"/>
                          <a:ea typeface="Calibri"/>
                          <a:cs typeface="Calibri"/>
                        </a:rPr>
                        <a:t>2 taloa</a:t>
                      </a:r>
                      <a:endParaRPr lang="en-US" sz="1200" b="1" dirty="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dirty="0" err="1">
                          <a:effectLst/>
                          <a:latin typeface="Arial"/>
                          <a:ea typeface="Calibri"/>
                          <a:cs typeface="Calibri"/>
                        </a:rPr>
                        <a:t>Kvl+Por</a:t>
                      </a:r>
                      <a:endParaRPr lang="en-US" sz="1200" b="1" dirty="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Arial"/>
                          <a:ea typeface="Calibri"/>
                          <a:cs typeface="Calibri"/>
                        </a:rPr>
                        <a:t>Päivi A, ?</a:t>
                      </a:r>
                      <a:endParaRPr lang="en-US" sz="1200" b="1" dirty="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u="sng" dirty="0" err="1">
                          <a:effectLst/>
                          <a:latin typeface="Arial"/>
                          <a:ea typeface="Calibri"/>
                          <a:cs typeface="Calibri"/>
                        </a:rPr>
                        <a:t>Monari.Pontus</a:t>
                      </a:r>
                      <a:endParaRPr lang="en-US" sz="1200" b="1" dirty="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/>
                </a:tc>
              </a:tr>
              <a:tr h="862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/>
                          <a:ea typeface="Calibri"/>
                          <a:cs typeface="Calibri"/>
                        </a:rPr>
                        <a:t>Porvoo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>
                          <a:effectLst/>
                          <a:latin typeface="Arial"/>
                          <a:ea typeface="Calibri"/>
                          <a:cs typeface="Calibri"/>
                        </a:rPr>
                        <a:t>(Por)</a:t>
                      </a:r>
                      <a:endParaRPr lang="en-US" sz="1200" b="1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Arial"/>
                          <a:ea typeface="Calibri"/>
                          <a:cs typeface="Calibri"/>
                        </a:rPr>
                        <a:t>1 talo </a:t>
                      </a:r>
                      <a:r>
                        <a:rPr lang="fi-FI" sz="1200" b="1" dirty="0" err="1">
                          <a:effectLst/>
                          <a:latin typeface="Arial"/>
                          <a:ea typeface="Calibri"/>
                          <a:cs typeface="Calibri"/>
                        </a:rPr>
                        <a:t>Ktk+Lpr</a:t>
                      </a:r>
                      <a:endParaRPr lang="en-US" sz="1200" b="1" dirty="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dirty="0" err="1">
                          <a:effectLst/>
                          <a:latin typeface="Arial"/>
                          <a:ea typeface="Calibri"/>
                          <a:cs typeface="Calibri"/>
                        </a:rPr>
                        <a:t>Jossu</a:t>
                      </a:r>
                      <a:r>
                        <a:rPr lang="fi-FI" sz="1200" b="1" dirty="0">
                          <a:effectLst/>
                          <a:latin typeface="Arial"/>
                          <a:ea typeface="Calibri"/>
                          <a:cs typeface="Calibri"/>
                        </a:rPr>
                        <a:t>, Nina</a:t>
                      </a:r>
                      <a:endParaRPr lang="en-US" sz="1200" b="1" dirty="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u="sng" dirty="0" err="1">
                          <a:effectLst/>
                          <a:latin typeface="Arial"/>
                          <a:ea typeface="Calibri"/>
                          <a:cs typeface="Calibri"/>
                        </a:rPr>
                        <a:t>Zentra</a:t>
                      </a:r>
                      <a:r>
                        <a:rPr lang="fi-FI" sz="1200" b="1" u="sng" dirty="0">
                          <a:effectLst/>
                          <a:latin typeface="Arial"/>
                          <a:ea typeface="Calibri"/>
                          <a:cs typeface="Calibri"/>
                        </a:rPr>
                        <a:t> </a:t>
                      </a:r>
                      <a:r>
                        <a:rPr lang="fi-FI" sz="1200" b="1" dirty="0">
                          <a:effectLst/>
                          <a:latin typeface="Arial"/>
                          <a:ea typeface="Calibri"/>
                          <a:cs typeface="Calibri"/>
                        </a:rPr>
                        <a:t>28.11.</a:t>
                      </a:r>
                      <a:endParaRPr lang="en-US" sz="1200" b="1" dirty="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Arial"/>
                          <a:ea typeface="Calibri"/>
                          <a:cs typeface="Calibri"/>
                        </a:rPr>
                        <a:t>1 talo</a:t>
                      </a:r>
                      <a:endParaRPr lang="en-US" sz="1200" b="1" dirty="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dirty="0" err="1">
                          <a:effectLst/>
                          <a:latin typeface="Arial"/>
                          <a:ea typeface="Calibri"/>
                          <a:cs typeface="Calibri"/>
                        </a:rPr>
                        <a:t>Lpr+Kvl</a:t>
                      </a:r>
                      <a:endParaRPr lang="en-US" sz="1200" b="1" dirty="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Arial"/>
                          <a:ea typeface="Calibri"/>
                          <a:cs typeface="Calibri"/>
                        </a:rPr>
                        <a:t>Sami, Päivi A</a:t>
                      </a:r>
                      <a:endParaRPr lang="en-US" sz="1200" b="1" dirty="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Arial"/>
                          <a:ea typeface="Calibri"/>
                          <a:cs typeface="Calibri"/>
                        </a:rPr>
                        <a:t>1 talo </a:t>
                      </a:r>
                      <a:endParaRPr lang="en-US" sz="1200" b="1" dirty="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dirty="0" err="1">
                          <a:effectLst/>
                          <a:latin typeface="Arial"/>
                          <a:ea typeface="Calibri"/>
                          <a:cs typeface="Calibri"/>
                        </a:rPr>
                        <a:t>Kvl+Lpr</a:t>
                      </a:r>
                      <a:endParaRPr lang="en-US" sz="1200" b="1" dirty="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Arial"/>
                          <a:ea typeface="Calibri"/>
                          <a:cs typeface="Calibri"/>
                        </a:rPr>
                        <a:t>Päivi A, Lasse</a:t>
                      </a:r>
                      <a:endParaRPr lang="en-US" sz="1200" b="1" dirty="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Arial"/>
                          <a:ea typeface="Calibri"/>
                          <a:cs typeface="Calibri"/>
                        </a:rPr>
                        <a:t>1 talo</a:t>
                      </a:r>
                      <a:endParaRPr lang="en-US" sz="1200" b="1" dirty="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dirty="0" err="1">
                          <a:effectLst/>
                          <a:latin typeface="Arial"/>
                          <a:ea typeface="Calibri"/>
                          <a:cs typeface="Calibri"/>
                        </a:rPr>
                        <a:t>Lpr+Kvl</a:t>
                      </a:r>
                      <a:endParaRPr lang="en-US" sz="1200" b="1" dirty="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Arial"/>
                          <a:ea typeface="Calibri"/>
                          <a:cs typeface="Calibri"/>
                        </a:rPr>
                        <a:t>Tuija, </a:t>
                      </a:r>
                      <a:r>
                        <a:rPr lang="fi-FI" sz="1200" b="1" dirty="0" err="1">
                          <a:effectLst/>
                          <a:latin typeface="Arial"/>
                          <a:ea typeface="Calibri"/>
                          <a:cs typeface="Calibri"/>
                        </a:rPr>
                        <a:t>Iika</a:t>
                      </a:r>
                      <a:endParaRPr lang="en-US" sz="1200" b="1" dirty="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Arial"/>
                          <a:ea typeface="Calibri"/>
                          <a:cs typeface="Calibri"/>
                        </a:rPr>
                        <a:t>1 talo</a:t>
                      </a:r>
                      <a:endParaRPr lang="en-US" sz="1200" b="1" dirty="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dirty="0" err="1">
                          <a:effectLst/>
                          <a:latin typeface="Arial"/>
                          <a:ea typeface="Calibri"/>
                          <a:cs typeface="Calibri"/>
                        </a:rPr>
                        <a:t>Lpr+Ktk</a:t>
                      </a:r>
                      <a:endParaRPr lang="en-US" sz="1200" b="1" dirty="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b="1" dirty="0">
                          <a:effectLst/>
                          <a:latin typeface="Arial"/>
                          <a:ea typeface="Calibri"/>
                          <a:cs typeface="Calibri"/>
                        </a:rPr>
                        <a:t>Nina, Tuula</a:t>
                      </a:r>
                      <a:endParaRPr lang="en-US" sz="1200" b="1" dirty="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339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52400"/>
            <a:ext cx="835292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 dirty="0" smtClean="0"/>
              <a:t>Otetut ja annetut </a:t>
            </a:r>
            <a:r>
              <a:rPr lang="fi-FI" b="1" dirty="0" err="1" smtClean="0"/>
              <a:t>auditoinnit</a:t>
            </a:r>
            <a:r>
              <a:rPr lang="fi-FI" b="1" dirty="0" smtClean="0"/>
              <a:t> (2012-2014)</a:t>
            </a:r>
            <a:endParaRPr lang="en-US" b="1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12189784"/>
              </p:ext>
            </p:extLst>
          </p:nvPr>
        </p:nvGraphicFramePr>
        <p:xfrm>
          <a:off x="467544" y="1700808"/>
          <a:ext cx="8280920" cy="3445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656184"/>
                <a:gridCol w="1656184"/>
              </a:tblGrid>
              <a:tr h="1512168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2400" dirty="0" smtClean="0"/>
                    </a:p>
                    <a:p>
                      <a:r>
                        <a:rPr lang="fi-FI" sz="2400" dirty="0" smtClean="0"/>
                        <a:t>Kotka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2400" dirty="0" smtClean="0"/>
                    </a:p>
                    <a:p>
                      <a:r>
                        <a:rPr lang="fi-FI" sz="2400" dirty="0" smtClean="0"/>
                        <a:t>Kouvola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2400" dirty="0" smtClean="0"/>
                    </a:p>
                    <a:p>
                      <a:r>
                        <a:rPr lang="fi-FI" sz="2400" dirty="0" smtClean="0"/>
                        <a:t>Lappeen-ranta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2400" dirty="0" smtClean="0"/>
                    </a:p>
                    <a:p>
                      <a:r>
                        <a:rPr lang="fi-FI" sz="2400" dirty="0" smtClean="0"/>
                        <a:t>Porvoo</a:t>
                      </a:r>
                      <a:endParaRPr lang="en-US" sz="2400" dirty="0" smtClean="0"/>
                    </a:p>
                  </a:txBody>
                  <a:tcPr/>
                </a:tc>
              </a:tr>
              <a:tr h="966423"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Otetut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10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10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5</a:t>
                      </a:r>
                      <a:endParaRPr lang="en-US" sz="2400" dirty="0" smtClean="0"/>
                    </a:p>
                  </a:txBody>
                  <a:tcPr/>
                </a:tc>
              </a:tr>
              <a:tr h="966423"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Annetut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18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/>
          <a:lstStyle/>
          <a:p>
            <a:pPr algn="ctr"/>
            <a:r>
              <a:rPr lang="fi-FI" b="1" dirty="0" smtClean="0"/>
              <a:t>Kuntien kustannukset 2012-2014</a:t>
            </a:r>
            <a:endParaRPr lang="fi-FI" b="1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52916846"/>
              </p:ext>
            </p:extLst>
          </p:nvPr>
        </p:nvGraphicFramePr>
        <p:xfrm>
          <a:off x="827584" y="908720"/>
          <a:ext cx="7056783" cy="5550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136"/>
                <a:gridCol w="1266494"/>
                <a:gridCol w="1245315"/>
                <a:gridCol w="1245315"/>
                <a:gridCol w="1162291"/>
                <a:gridCol w="913232"/>
              </a:tblGrid>
              <a:tr h="18871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Kotka</a:t>
                      </a:r>
                      <a:endParaRPr lang="fi-FI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Kotka</a:t>
                      </a:r>
                      <a:endParaRPr lang="fi-FI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Kouvola</a:t>
                      </a:r>
                      <a:endParaRPr lang="fi-FI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Lappeenranta</a:t>
                      </a:r>
                      <a:endParaRPr lang="fi-FI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Porvoo</a:t>
                      </a:r>
                      <a:endParaRPr lang="fi-FI" sz="12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YHT</a:t>
                      </a:r>
                      <a:r>
                        <a:rPr lang="fi-FI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i-FI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871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>
                          <a:effectLst/>
                        </a:rPr>
                        <a:t> </a:t>
                      </a:r>
                      <a:endParaRPr lang="fi-FI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effectLst/>
                        </a:rPr>
                        <a:t>58 km</a:t>
                      </a:r>
                      <a:endParaRPr lang="fi-FI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effectLst/>
                        </a:rPr>
                        <a:t>110 km</a:t>
                      </a:r>
                      <a:endParaRPr lang="fi-FI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effectLst/>
                        </a:rPr>
                        <a:t>85 km</a:t>
                      </a:r>
                      <a:endParaRPr lang="fi-FI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>
                          <a:effectLst/>
                        </a:rPr>
                        <a:t> 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</a:tr>
              <a:tr h="18871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kerrat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 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2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3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2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 smtClean="0">
                          <a:effectLst/>
                        </a:rPr>
                        <a:t>7</a:t>
                      </a:r>
                      <a:r>
                        <a:rPr lang="fi-FI" sz="1200" b="1" u="none" strike="noStrike" dirty="0">
                          <a:effectLst/>
                        </a:rPr>
                        <a:t> 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</a:tr>
              <a:tr h="18871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kilometrikorvaus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 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52,2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99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76,5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>
                          <a:effectLst/>
                        </a:rPr>
                        <a:t> 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</a:tr>
              <a:tr h="18871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päivärahat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 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108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108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72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>
                          <a:effectLst/>
                        </a:rPr>
                        <a:t> 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</a:tr>
              <a:tr h="18871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palkka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 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300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300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200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 smtClean="0">
                          <a:effectLst/>
                        </a:rPr>
                        <a:t>(2 338,4</a:t>
                      </a:r>
                      <a:r>
                        <a:rPr lang="fi-FI" sz="1200" b="1" u="none" strike="noStrike" dirty="0">
                          <a:effectLst/>
                        </a:rPr>
                        <a:t> </a:t>
                      </a:r>
                      <a:r>
                        <a:rPr lang="fi-FI" sz="1200" b="1" u="none" strike="noStrike" dirty="0" smtClean="0">
                          <a:effectLst/>
                        </a:rPr>
                        <a:t>)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</a:tr>
              <a:tr h="18871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yhteensä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 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460,2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507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348,5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>
                          <a:effectLst/>
                        </a:rPr>
                        <a:t> 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</a:tr>
              <a:tr h="18871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kerrat yhteensä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 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920,4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1521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697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>
                          <a:effectLst/>
                        </a:rPr>
                        <a:t>3138,4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</a:tr>
              <a:tr h="18871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>
                          <a:effectLst/>
                        </a:rPr>
                        <a:t>Kouvola</a:t>
                      </a:r>
                      <a:endParaRPr lang="fi-FI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effectLst/>
                        </a:rPr>
                        <a:t>58 km</a:t>
                      </a:r>
                      <a:endParaRPr lang="fi-FI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effectLst/>
                        </a:rPr>
                        <a:t>85 km</a:t>
                      </a:r>
                      <a:endParaRPr lang="fi-FI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effectLst/>
                        </a:rPr>
                        <a:t>88 km</a:t>
                      </a:r>
                      <a:endParaRPr lang="fi-FI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>
                          <a:effectLst/>
                        </a:rPr>
                        <a:t> 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871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kerrat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3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 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5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3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>
                          <a:effectLst/>
                        </a:rPr>
                        <a:t> </a:t>
                      </a:r>
                      <a:r>
                        <a:rPr lang="fi-FI" sz="1200" b="1" u="none" strike="noStrike" dirty="0" smtClean="0">
                          <a:effectLst/>
                        </a:rPr>
                        <a:t>11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</a:tr>
              <a:tr h="18871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kilometrikorvaus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52,2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 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76,5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79,2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>
                          <a:effectLst/>
                        </a:rPr>
                        <a:t> 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</a:tr>
              <a:tr h="18871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päivärahat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108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 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108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72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>
                          <a:effectLst/>
                        </a:rPr>
                        <a:t> 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</a:tr>
              <a:tr h="18871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palkka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300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 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300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200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>
                          <a:effectLst/>
                        </a:rPr>
                        <a:t> </a:t>
                      </a:r>
                      <a:r>
                        <a:rPr lang="fi-FI" sz="1200" b="1" u="none" strike="noStrike" dirty="0" smtClean="0">
                          <a:effectLst/>
                        </a:rPr>
                        <a:t>(4</a:t>
                      </a:r>
                      <a:r>
                        <a:rPr lang="fi-FI" sz="1200" b="1" u="none" strike="noStrike" baseline="0" dirty="0" smtClean="0">
                          <a:effectLst/>
                        </a:rPr>
                        <a:t> 056,7)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</a:tr>
              <a:tr h="18871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yhteensä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460,2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 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484,5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351,2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>
                          <a:effectLst/>
                        </a:rPr>
                        <a:t> 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</a:tr>
              <a:tr h="18871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kerrat yhteensä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1380,6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 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2422.5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1053,6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>
                          <a:effectLst/>
                        </a:rPr>
                        <a:t>4856,7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</a:tr>
              <a:tr h="18871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>
                          <a:effectLst/>
                        </a:rPr>
                        <a:t>Lappeenranta</a:t>
                      </a:r>
                      <a:endParaRPr lang="fi-FI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effectLst/>
                        </a:rPr>
                        <a:t>110 km</a:t>
                      </a:r>
                      <a:endParaRPr lang="fi-FI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effectLst/>
                        </a:rPr>
                        <a:t>85 km</a:t>
                      </a:r>
                      <a:endParaRPr lang="fi-FI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effectLst/>
                        </a:rPr>
                        <a:t>175 km</a:t>
                      </a:r>
                      <a:endParaRPr lang="fi-FI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>
                          <a:effectLst/>
                        </a:rPr>
                        <a:t> 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871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kerrat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2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5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 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5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>
                          <a:effectLst/>
                        </a:rPr>
                        <a:t> </a:t>
                      </a:r>
                      <a:r>
                        <a:rPr lang="fi-FI" sz="1200" b="1" u="none" strike="noStrike" dirty="0" smtClean="0">
                          <a:effectLst/>
                        </a:rPr>
                        <a:t>12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</a:tr>
              <a:tr h="18871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kilometrikorvaus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99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76,5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 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157,5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>
                          <a:effectLst/>
                        </a:rPr>
                        <a:t> 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</a:tr>
              <a:tr h="18871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päivärahat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108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108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 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72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>
                          <a:effectLst/>
                        </a:rPr>
                        <a:t> 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</a:tr>
              <a:tr h="18871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palkka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300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300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 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200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>
                          <a:effectLst/>
                        </a:rPr>
                        <a:t> </a:t>
                      </a:r>
                      <a:r>
                        <a:rPr lang="fi-FI" sz="1200" b="1" u="none" strike="noStrike" dirty="0" smtClean="0">
                          <a:effectLst/>
                        </a:rPr>
                        <a:t>(4 784)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</a:tr>
              <a:tr h="18871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yhteensä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507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484,5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 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429,5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>
                          <a:effectLst/>
                        </a:rPr>
                        <a:t> 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</a:tr>
              <a:tr h="18871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kerrat yhteensä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1014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2422,5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 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2147,5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>
                          <a:effectLst/>
                        </a:rPr>
                        <a:t>5584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</a:tr>
              <a:tr h="18871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>
                          <a:effectLst/>
                        </a:rPr>
                        <a:t>Porvoo</a:t>
                      </a:r>
                      <a:endParaRPr lang="fi-FI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effectLst/>
                        </a:rPr>
                        <a:t>85 km</a:t>
                      </a:r>
                      <a:endParaRPr lang="fi-FI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effectLst/>
                        </a:rPr>
                        <a:t>88 km</a:t>
                      </a:r>
                      <a:endParaRPr lang="fi-FI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effectLst/>
                        </a:rPr>
                        <a:t>175 km</a:t>
                      </a:r>
                      <a:endParaRPr lang="fi-FI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>
                          <a:effectLst/>
                        </a:rPr>
                        <a:t> 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871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kerrat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3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2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 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>
                          <a:effectLst/>
                        </a:rPr>
                        <a:t> </a:t>
                      </a:r>
                      <a:r>
                        <a:rPr lang="fi-FI" sz="1200" b="1" u="none" strike="noStrike" dirty="0" smtClean="0">
                          <a:effectLst/>
                        </a:rPr>
                        <a:t>6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</a:tr>
              <a:tr h="18871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kilometrikorvaus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76,5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79,2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157,5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 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>
                          <a:effectLst/>
                        </a:rPr>
                        <a:t> 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</a:tr>
              <a:tr h="18871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päivärahat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108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108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108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 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>
                          <a:effectLst/>
                        </a:rPr>
                        <a:t> 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</a:tr>
              <a:tr h="18871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palkka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300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300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300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 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>
                          <a:effectLst/>
                        </a:rPr>
                        <a:t> </a:t>
                      </a:r>
                      <a:r>
                        <a:rPr lang="fi-FI" sz="1200" b="1" u="none" strike="noStrike" smtClean="0">
                          <a:effectLst/>
                        </a:rPr>
                        <a:t>2 </a:t>
                      </a:r>
                      <a:r>
                        <a:rPr lang="fi-FI" sz="1200" b="1" u="none" strike="noStrike" dirty="0" smtClean="0">
                          <a:effectLst/>
                        </a:rPr>
                        <a:t>177,1)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</a:tr>
              <a:tr h="18871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yhteensä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484,5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487,2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>
                          <a:effectLst/>
                        </a:rPr>
                        <a:t>565,5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 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>
                          <a:effectLst/>
                        </a:rPr>
                        <a:t> 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</a:tr>
              <a:tr h="188724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effectLst/>
                        </a:rPr>
                        <a:t>kerrat yhteensä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484,5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1461,6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1131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dirty="0">
                          <a:effectLst/>
                        </a:rPr>
                        <a:t> 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>
                          <a:effectLst/>
                        </a:rPr>
                        <a:t>3077,1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12" marR="8512" marT="851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54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fi-FI" b="1" dirty="0"/>
              <a:t>Kuntien kustannukset </a:t>
            </a:r>
            <a:r>
              <a:rPr lang="fi-FI" b="1" dirty="0" smtClean="0"/>
              <a:t>vuodessa</a:t>
            </a:r>
            <a:endParaRPr lang="fi-FI" b="1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54849144"/>
              </p:ext>
            </p:extLst>
          </p:nvPr>
        </p:nvGraphicFramePr>
        <p:xfrm>
          <a:off x="323530" y="1219200"/>
          <a:ext cx="8568950" cy="4139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790"/>
                <a:gridCol w="1713790"/>
                <a:gridCol w="1713790"/>
                <a:gridCol w="1713790"/>
                <a:gridCol w="1713790"/>
              </a:tblGrid>
              <a:tr h="722295">
                <a:tc>
                  <a:txBody>
                    <a:bodyPr/>
                    <a:lstStyle/>
                    <a:p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Kotka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Kouvola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Lappeen-ranta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Porvoo</a:t>
                      </a:r>
                      <a:endParaRPr lang="fi-FI" sz="2400" dirty="0"/>
                    </a:p>
                  </a:txBody>
                  <a:tcPr/>
                </a:tc>
              </a:tr>
              <a:tr h="1246701"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Omat </a:t>
                      </a:r>
                      <a:r>
                        <a:rPr lang="fi-FI" sz="2400" dirty="0" err="1" smtClean="0"/>
                        <a:t>auditoinnit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288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480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480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240</a:t>
                      </a:r>
                      <a:endParaRPr lang="fi-FI" sz="2400" dirty="0"/>
                    </a:p>
                  </a:txBody>
                  <a:tcPr/>
                </a:tc>
              </a:tr>
              <a:tr h="1246701"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Tehdyt </a:t>
                      </a:r>
                      <a:r>
                        <a:rPr lang="fi-FI" sz="2400" dirty="0" err="1" smtClean="0"/>
                        <a:t>auditoinnit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1255</a:t>
                      </a:r>
                    </a:p>
                    <a:p>
                      <a:r>
                        <a:rPr lang="fi-FI" sz="2400" dirty="0" smtClean="0"/>
                        <a:t>(935)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1943</a:t>
                      </a:r>
                    </a:p>
                    <a:p>
                      <a:r>
                        <a:rPr lang="fi-FI" sz="2400" dirty="0" smtClean="0"/>
                        <a:t>(1623)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2234</a:t>
                      </a:r>
                    </a:p>
                    <a:p>
                      <a:r>
                        <a:rPr lang="fi-FI" sz="2400" dirty="0" smtClean="0"/>
                        <a:t>(1914)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1231</a:t>
                      </a:r>
                    </a:p>
                    <a:p>
                      <a:r>
                        <a:rPr lang="fi-FI" sz="2400" dirty="0" smtClean="0"/>
                        <a:t>(871)</a:t>
                      </a:r>
                      <a:endParaRPr lang="fi-FI" sz="2400" dirty="0"/>
                    </a:p>
                  </a:txBody>
                  <a:tcPr/>
                </a:tc>
              </a:tr>
              <a:tr h="722295">
                <a:tc>
                  <a:txBody>
                    <a:bodyPr/>
                    <a:lstStyle/>
                    <a:p>
                      <a:r>
                        <a:rPr lang="fi-FI" sz="2400" b="1" dirty="0" smtClean="0"/>
                        <a:t>Yhteensä</a:t>
                      </a:r>
                      <a:endParaRPr lang="fi-FI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b="1" dirty="0" smtClean="0"/>
                        <a:t>1543</a:t>
                      </a:r>
                    </a:p>
                    <a:p>
                      <a:r>
                        <a:rPr lang="fi-FI" sz="2400" b="1" dirty="0" smtClean="0"/>
                        <a:t>(1223)</a:t>
                      </a:r>
                      <a:endParaRPr lang="fi-FI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b="1" dirty="0" smtClean="0"/>
                        <a:t>2423</a:t>
                      </a:r>
                    </a:p>
                    <a:p>
                      <a:r>
                        <a:rPr lang="fi-FI" sz="2400" b="1" dirty="0" smtClean="0"/>
                        <a:t>(2103)</a:t>
                      </a:r>
                      <a:endParaRPr lang="fi-FI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b="1" dirty="0" smtClean="0"/>
                        <a:t>2714</a:t>
                      </a:r>
                    </a:p>
                    <a:p>
                      <a:r>
                        <a:rPr lang="fi-FI" sz="2400" b="1" dirty="0" smtClean="0"/>
                        <a:t>(2394)</a:t>
                      </a:r>
                      <a:endParaRPr lang="fi-FI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b="1" dirty="0" smtClean="0"/>
                        <a:t>1471</a:t>
                      </a:r>
                    </a:p>
                    <a:p>
                      <a:r>
                        <a:rPr lang="fi-FI" sz="2400" b="1" dirty="0" smtClean="0"/>
                        <a:t>(1111)</a:t>
                      </a:r>
                      <a:endParaRPr lang="fi-FI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8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/>
              <a:t>Auditoinnin</a:t>
            </a:r>
            <a:r>
              <a:rPr lang="fi-FI" b="1" dirty="0" smtClean="0"/>
              <a:t> keskiarvohinnat</a:t>
            </a:r>
            <a:endParaRPr lang="en-US" b="1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20636109"/>
              </p:ext>
            </p:extLst>
          </p:nvPr>
        </p:nvGraphicFramePr>
        <p:xfrm>
          <a:off x="467544" y="1484784"/>
          <a:ext cx="8229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76808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2400" dirty="0" smtClean="0"/>
                    </a:p>
                    <a:p>
                      <a:pPr algn="ctr"/>
                      <a:r>
                        <a:rPr lang="fi-FI" sz="2400" dirty="0" smtClean="0"/>
                        <a:t>Kotka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2400" dirty="0" smtClean="0"/>
                    </a:p>
                    <a:p>
                      <a:pPr algn="ctr"/>
                      <a:r>
                        <a:rPr lang="fi-FI" sz="2400" dirty="0" smtClean="0"/>
                        <a:t>Kouvola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2400" dirty="0" smtClean="0"/>
                    </a:p>
                    <a:p>
                      <a:pPr algn="ctr"/>
                      <a:r>
                        <a:rPr lang="fi-FI" sz="2400" dirty="0" smtClean="0"/>
                        <a:t>Lappeen-ranta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2400" dirty="0" smtClean="0"/>
                    </a:p>
                    <a:p>
                      <a:pPr algn="ctr"/>
                      <a:r>
                        <a:rPr lang="fi-FI" sz="2400" dirty="0" smtClean="0"/>
                        <a:t>Porvoo</a:t>
                      </a:r>
                      <a:endParaRPr lang="en-US" sz="2400" dirty="0"/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pPr algn="ctr"/>
                      <a:endParaRPr lang="fi-FI" sz="2400" dirty="0" smtClean="0"/>
                    </a:p>
                    <a:p>
                      <a:pPr algn="ctr"/>
                      <a:r>
                        <a:rPr lang="fi-FI" sz="2400" dirty="0" smtClean="0"/>
                        <a:t>Hinta / </a:t>
                      </a:r>
                      <a:r>
                        <a:rPr lang="fi-FI" sz="2400" dirty="0" err="1" smtClean="0"/>
                        <a:t>auditointi</a:t>
                      </a:r>
                      <a:endParaRPr lang="fi-FI" sz="2400" dirty="0" smtClean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2400" dirty="0" smtClean="0"/>
                    </a:p>
                    <a:p>
                      <a:pPr algn="ctr"/>
                      <a:r>
                        <a:rPr lang="fi-FI" sz="2400" dirty="0" smtClean="0"/>
                        <a:t>296</a:t>
                      </a:r>
                    </a:p>
                    <a:p>
                      <a:pPr algn="ctr"/>
                      <a:r>
                        <a:rPr lang="fi-FI" sz="2400" dirty="0" smtClean="0"/>
                        <a:t>(235)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2400" dirty="0" smtClean="0"/>
                    </a:p>
                    <a:p>
                      <a:pPr algn="ctr"/>
                      <a:r>
                        <a:rPr lang="fi-FI" sz="2400" dirty="0" smtClean="0"/>
                        <a:t>288</a:t>
                      </a:r>
                    </a:p>
                    <a:p>
                      <a:pPr algn="ctr"/>
                      <a:r>
                        <a:rPr lang="fi-FI" sz="2400" dirty="0" smtClean="0"/>
                        <a:t>(250)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2400" dirty="0" smtClean="0"/>
                    </a:p>
                    <a:p>
                      <a:pPr algn="ctr"/>
                      <a:r>
                        <a:rPr lang="fi-FI" sz="2400" dirty="0" smtClean="0"/>
                        <a:t>308</a:t>
                      </a:r>
                    </a:p>
                    <a:p>
                      <a:pPr algn="ctr"/>
                      <a:r>
                        <a:rPr lang="fi-FI" sz="2400" dirty="0" smtClean="0"/>
                        <a:t>(272)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2400" dirty="0" smtClean="0"/>
                    </a:p>
                    <a:p>
                      <a:pPr algn="ctr"/>
                      <a:r>
                        <a:rPr lang="fi-FI" sz="2400" dirty="0" smtClean="0"/>
                        <a:t>334</a:t>
                      </a:r>
                    </a:p>
                    <a:p>
                      <a:pPr algn="ctr"/>
                      <a:r>
                        <a:rPr lang="fi-FI" sz="2400" dirty="0" smtClean="0"/>
                        <a:t>(252)</a:t>
                      </a:r>
                      <a:endParaRPr lang="en-US" sz="2400" dirty="0"/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pPr algn="ctr"/>
                      <a:endParaRPr lang="fi-FI" sz="2400" dirty="0" smtClean="0"/>
                    </a:p>
                    <a:p>
                      <a:pPr algn="ctr"/>
                      <a:r>
                        <a:rPr lang="fi-FI" sz="2400" dirty="0" smtClean="0"/>
                        <a:t>Hinta / omat </a:t>
                      </a:r>
                      <a:r>
                        <a:rPr lang="fi-FI" sz="2400" dirty="0" err="1" smtClean="0"/>
                        <a:t>auditoinnit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2400" dirty="0" smtClean="0"/>
                    </a:p>
                    <a:p>
                      <a:pPr algn="ctr"/>
                      <a:r>
                        <a:rPr lang="fi-FI" sz="2400" dirty="0" smtClean="0"/>
                        <a:t>643</a:t>
                      </a:r>
                    </a:p>
                    <a:p>
                      <a:pPr algn="ctr"/>
                      <a:r>
                        <a:rPr lang="fi-FI" sz="2400" dirty="0" smtClean="0"/>
                        <a:t>(509)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2400" dirty="0" smtClean="0"/>
                    </a:p>
                    <a:p>
                      <a:pPr algn="ctr"/>
                      <a:r>
                        <a:rPr lang="fi-FI" sz="2400" dirty="0" smtClean="0"/>
                        <a:t>605</a:t>
                      </a:r>
                    </a:p>
                    <a:p>
                      <a:pPr algn="ctr"/>
                      <a:r>
                        <a:rPr lang="fi-FI" sz="2400" dirty="0" smtClean="0"/>
                        <a:t>(526)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2400" dirty="0" smtClean="0"/>
                    </a:p>
                    <a:p>
                      <a:pPr algn="ctr"/>
                      <a:r>
                        <a:rPr lang="fi-FI" sz="2400" dirty="0" smtClean="0"/>
                        <a:t>678</a:t>
                      </a:r>
                    </a:p>
                    <a:p>
                      <a:pPr algn="ctr"/>
                      <a:r>
                        <a:rPr lang="fi-FI" sz="2400" dirty="0" smtClean="0"/>
                        <a:t>(598)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2400" dirty="0" smtClean="0"/>
                    </a:p>
                    <a:p>
                      <a:pPr algn="ctr"/>
                      <a:r>
                        <a:rPr lang="fi-FI" sz="2400" dirty="0" smtClean="0"/>
                        <a:t>735</a:t>
                      </a:r>
                    </a:p>
                    <a:p>
                      <a:pPr algn="ctr"/>
                      <a:r>
                        <a:rPr lang="fi-FI" sz="2400" dirty="0" smtClean="0"/>
                        <a:t>(555)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33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kuperäinen">
  <a:themeElements>
    <a:clrScheme name="Alkuperäin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Alkuperäin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lkuperäin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</TotalTime>
  <Words>611</Words>
  <Application>Microsoft Office PowerPoint</Application>
  <PresentationFormat>Näytössä katseltava diaesitys (4:3)</PresentationFormat>
  <Paragraphs>431</Paragraphs>
  <Slides>11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2" baseType="lpstr">
      <vt:lpstr>Alkuperäinen</vt:lpstr>
      <vt:lpstr>Kaakonkulman auditointimalli</vt:lpstr>
      <vt:lpstr>Kaakonkulman auditointimalli</vt:lpstr>
      <vt:lpstr>Auditointien aikataulutus</vt:lpstr>
      <vt:lpstr>Kuntavastuut korvauksissa</vt:lpstr>
      <vt:lpstr>Auditointisuunnitelma 2012-2014</vt:lpstr>
      <vt:lpstr>Otetut ja annetut auditoinnit (2012-2014)</vt:lpstr>
      <vt:lpstr>Kuntien kustannukset 2012-2014</vt:lpstr>
      <vt:lpstr>Kuntien kustannukset vuodessa</vt:lpstr>
      <vt:lpstr>Auditoinnin keskiarvohinnat</vt:lpstr>
      <vt:lpstr>Auditointeihin panostetaan, koska</vt:lpstr>
      <vt:lpstr>Jokaista lohkoa tarvitaan</vt:lpstr>
    </vt:vector>
  </TitlesOfParts>
  <Company>Saimaan Talous ja Tieto Oy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Kaakonkulman auditointimalli</dc:title>
  <dc:creator>Autiomäki Riitta</dc:creator>
  <cp:lastModifiedBy>Autiomäki Riitta</cp:lastModifiedBy>
  <cp:revision>41</cp:revision>
  <cp:lastPrinted>2012-10-01T06:52:17Z</cp:lastPrinted>
  <dcterms:created xsi:type="dcterms:W3CDTF">2012-09-13T10:23:21Z</dcterms:created>
  <dcterms:modified xsi:type="dcterms:W3CDTF">2012-10-30T08:35:09Z</dcterms:modified>
</cp:coreProperties>
</file>