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00" r:id="rId2"/>
    <p:sldId id="294" r:id="rId3"/>
    <p:sldId id="302" r:id="rId4"/>
    <p:sldId id="291" r:id="rId5"/>
    <p:sldId id="313" r:id="rId6"/>
    <p:sldId id="317" r:id="rId7"/>
    <p:sldId id="319" r:id="rId8"/>
    <p:sldId id="315" r:id="rId9"/>
    <p:sldId id="295" r:id="rId10"/>
    <p:sldId id="310" r:id="rId11"/>
    <p:sldId id="321" r:id="rId12"/>
    <p:sldId id="311" r:id="rId13"/>
  </p:sldIdLst>
  <p:sldSz cx="9144000" cy="6858000" type="screen4x3"/>
  <p:notesSz cx="6669088" cy="987266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 Unicode MS" panose="020B0604020202020204" pitchFamily="34" charset="-12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F7"/>
    <a:srgbClr val="FFFFE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Teematyyli 2 - Korostu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Vaalea tyyli 1 - Korostus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Vaalea tyyli 3 - Korostus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0" autoAdjust="0"/>
  </p:normalViewPr>
  <p:slideViewPr>
    <p:cSldViewPr>
      <p:cViewPr varScale="1">
        <p:scale>
          <a:sx n="87" d="100"/>
          <a:sy n="87" d="100"/>
        </p:scale>
        <p:origin x="149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B143D-A7A0-44EB-ABE3-13ECE0807795}" type="datetimeFigureOut">
              <a:rPr lang="fi-FI" smtClean="0"/>
              <a:t>10.12.2015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8F268-E99F-466C-9A8B-6E12A4DC59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9987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150" y="0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6775" y="739775"/>
            <a:ext cx="4935538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212" y="4689515"/>
            <a:ext cx="4890665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030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150" y="9379030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281DAC-96BB-41B4-BDE2-4DE77B423880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92682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CC2FD-6036-4B62-89C8-EA7B0326C6FE}" type="datetime1">
              <a:rPr lang="fi-FI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www.nuorisokanuuna.fi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A2F63-454F-4C2C-8B75-0957EEBB1563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37136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BBF6D-0614-499E-8613-18DC3BD2A15C}" type="datetime1">
              <a:rPr lang="fi-FI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www.nuorisokanuuna.fi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DA5BF1-8B3E-4C3D-A148-668992230D5A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12563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200900" y="1417638"/>
            <a:ext cx="1943100" cy="5278437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371600" y="1417638"/>
            <a:ext cx="5676900" cy="52784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200E1-BF4D-4F40-870E-465DF6F13849}" type="datetime1">
              <a:rPr lang="fi-FI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www.nuorisokanuuna.fi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1D2281-E788-4F67-9E2C-F78A20482AE3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62516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1885D-1C87-443E-9B88-E07C343FE191}" type="datetime1">
              <a:rPr lang="fi-FI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www.nuorisokanuuna.fi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9CB1FD-403A-4774-A5D9-3438BC98A8B2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9599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83CA2-5041-4BFB-8348-E1C1106385E6}" type="datetime1">
              <a:rPr lang="fi-FI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www.nuorisokanuuna.fi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873413-101F-4C5F-A7AC-D2B60DC55CAC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15561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371600" y="2581275"/>
            <a:ext cx="36703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194300" y="2581275"/>
            <a:ext cx="36703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C509C-9057-4B0E-957F-24B383C69855}" type="datetime1">
              <a:rPr lang="fi-FI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www.nuorisokanuuna.fi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0A9648-233E-4222-96EA-B9F5C5B9CC5A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77669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56A1A-1E1D-42A3-89B1-41694201E68A}" type="datetime1">
              <a:rPr lang="fi-FI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www.nuorisokanuuna.fi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E4DC75-C5E3-42A3-856A-4E529106EA54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1622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34C68-B4C0-4122-920F-6D6678F52DD7}" type="datetime1">
              <a:rPr lang="fi-FI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www.nuorisokanuuna.fi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1F818F-034B-47CD-8191-FE39DB13272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85564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B579E-7E0C-4343-86EC-10E5E0C998F7}" type="datetime1">
              <a:rPr lang="fi-FI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www.nuorisokanuuna.fi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645A5E-78A8-4604-8301-83616FF722D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617599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151BE-6DC5-466D-9E52-353E2CA163B8}" type="datetime1">
              <a:rPr lang="fi-FI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www.nuorisokanuuna.fi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2688B-C464-49E4-A09A-A40DE2F698C6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52683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C8E26-6AED-43CC-A6F7-D09E9B049087}" type="datetime1">
              <a:rPr lang="fi-FI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www.nuorisokanuuna.fi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5CFE83-11C4-431B-B2A3-B22673AA9ED1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14456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oleObject" Target="../embeddings/oleObject3.bin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20" Type="http://schemas.openxmlformats.org/officeDocument/2006/relationships/oleObject" Target="../embeddings/oleObject4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7"/>
          <p:cNvGraphicFramePr>
            <a:graphicFrameLocks noChangeAspect="1"/>
          </p:cNvGraphicFramePr>
          <p:nvPr userDrawn="1"/>
        </p:nvGraphicFramePr>
        <p:xfrm>
          <a:off x="0" y="1012825"/>
          <a:ext cx="1368425" cy="584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" name="Image" r:id="rId14" imgW="2285714" imgH="1600000" progId="Photoshop.Image.7">
                  <p:embed/>
                </p:oleObj>
              </mc:Choice>
              <mc:Fallback>
                <p:oleObj name="Image" r:id="rId14" imgW="2285714" imgH="1600000" progId="Photoshop.Image.7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0001"/>
                      <a:stretch>
                        <a:fillRect/>
                      </a:stretch>
                    </p:blipFill>
                    <p:spPr bwMode="auto">
                      <a:xfrm>
                        <a:off x="0" y="1012825"/>
                        <a:ext cx="1368425" cy="584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9"/>
          <p:cNvGraphicFramePr>
            <a:graphicFrameLocks noChangeAspect="1"/>
          </p:cNvGraphicFramePr>
          <p:nvPr userDrawn="1"/>
        </p:nvGraphicFramePr>
        <p:xfrm>
          <a:off x="0" y="5221288"/>
          <a:ext cx="1368425" cy="163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" name="Image" r:id="rId16" imgW="2095238" imgH="2463492" progId="Photoshop.Image.7">
                  <p:embed/>
                </p:oleObj>
              </mc:Choice>
              <mc:Fallback>
                <p:oleObj name="Image" r:id="rId16" imgW="2095238" imgH="2463492" progId="Photoshop.Image.7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819"/>
                      <a:stretch>
                        <a:fillRect/>
                      </a:stretch>
                    </p:blipFill>
                    <p:spPr bwMode="auto">
                      <a:xfrm>
                        <a:off x="0" y="5221288"/>
                        <a:ext cx="1368425" cy="163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1368425" y="6580188"/>
            <a:ext cx="7775575" cy="27781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i-FI"/>
          </a:p>
        </p:txBody>
      </p:sp>
      <p:graphicFrame>
        <p:nvGraphicFramePr>
          <p:cNvPr id="1028" name="Object 11"/>
          <p:cNvGraphicFramePr>
            <a:graphicFrameLocks noChangeAspect="1"/>
          </p:cNvGraphicFramePr>
          <p:nvPr userDrawn="1"/>
        </p:nvGraphicFramePr>
        <p:xfrm>
          <a:off x="2484438" y="1316038"/>
          <a:ext cx="1703387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" name="Image" r:id="rId18" imgW="2412698" imgH="2273016" progId="Photoshop.Image.7">
                  <p:embed/>
                </p:oleObj>
              </mc:Choice>
              <mc:Fallback>
                <p:oleObj name="Image" r:id="rId18" imgW="2412698" imgH="2273016" progId="Photoshop.Image.7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1316038"/>
                        <a:ext cx="1703387" cy="160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1417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otsikon perustyyliä napsauttamalla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2581275"/>
            <a:ext cx="7493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68425" y="6629400"/>
            <a:ext cx="19050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32F5031-4007-4D55-B990-3CE982F0D3E2}" type="datetime1">
              <a:rPr lang="fi-FI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49688" y="6629400"/>
            <a:ext cx="289718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i-FI"/>
              <a:t>www.nuorisokanuuna.fi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15E4EE5-DC7A-41F8-B45D-436DF1B9776E}" type="slidenum">
              <a:rPr lang="fi-FI" altLang="fi-FI"/>
              <a:pPr/>
              <a:t>‹#›</a:t>
            </a:fld>
            <a:endParaRPr lang="fi-FI" altLang="fi-FI"/>
          </a:p>
        </p:txBody>
      </p:sp>
      <p:graphicFrame>
        <p:nvGraphicFramePr>
          <p:cNvPr id="3" name="Object 13"/>
          <p:cNvGraphicFramePr>
            <a:graphicFrameLocks noChangeAspect="1"/>
          </p:cNvGraphicFramePr>
          <p:nvPr userDrawn="1"/>
        </p:nvGraphicFramePr>
        <p:xfrm>
          <a:off x="0" y="0"/>
          <a:ext cx="9144000" cy="134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2" name="Photo Editor -valokuva" r:id="rId20" imgW="9752381" imgH="1428949" progId="MSPhotoEd.3">
                  <p:embed/>
                </p:oleObj>
              </mc:Choice>
              <mc:Fallback>
                <p:oleObj name="Photo Editor -valokuva" r:id="rId20" imgW="9752381" imgH="1428949" progId="MSPhotoEd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1341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5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3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3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3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3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3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uorisokanuuna.fi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/>
          <a:lstStyle/>
          <a:p>
            <a:r>
              <a:rPr lang="fi-FI" sz="3200" dirty="0">
                <a:solidFill>
                  <a:srgbClr val="000000"/>
                </a:solidFill>
              </a:rPr>
              <a:t>Nuorisotyön laadun </a:t>
            </a:r>
            <a:r>
              <a:rPr lang="fi-FI" sz="3200" dirty="0" smtClean="0">
                <a:solidFill>
                  <a:srgbClr val="000000"/>
                </a:solidFill>
              </a:rPr>
              <a:t>arviointi</a:t>
            </a:r>
            <a:br>
              <a:rPr lang="fi-FI" sz="3200" dirty="0" smtClean="0">
                <a:solidFill>
                  <a:srgbClr val="000000"/>
                </a:solidFill>
              </a:rPr>
            </a:br>
            <a:r>
              <a:rPr lang="fi-FI" sz="3200" dirty="0" smtClean="0">
                <a:solidFill>
                  <a:srgbClr val="000000"/>
                </a:solidFill>
              </a:rPr>
              <a:t>Nuorisotyön </a:t>
            </a:r>
            <a:r>
              <a:rPr lang="fi-FI" sz="3200" dirty="0">
                <a:solidFill>
                  <a:srgbClr val="000000"/>
                </a:solidFill>
              </a:rPr>
              <a:t>itsearviointi- ja auditointimalli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2400" dirty="0" smtClean="0"/>
              <a:t>Laatukriteerein tuotetaan yhteistä käsitystä siitä, millainen nuorisotyö on hyvää ja tavoiteltavaa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Kanuunan auditointiverkosto 2015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8CC2FD-6036-4B62-89C8-EA7B0326C6FE}" type="datetime1">
              <a:rPr lang="fi-FI" smtClean="0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www.nuorisokanuuna.fi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A2F63-454F-4C2C-8B75-0957EEBB1563}" type="slidenum">
              <a:rPr lang="fi-FI" altLang="fi-FI" smtClean="0"/>
              <a:pPr/>
              <a:t>1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7770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908720"/>
            <a:ext cx="7772400" cy="1008112"/>
          </a:xfrm>
        </p:spPr>
        <p:txBody>
          <a:bodyPr/>
          <a:lstStyle/>
          <a:p>
            <a:r>
              <a:rPr lang="fi-FI" sz="900" dirty="0"/>
              <a:t>											</a:t>
            </a:r>
            <a:br>
              <a:rPr lang="fi-FI" sz="900" dirty="0"/>
            </a:br>
            <a:r>
              <a:rPr lang="fi-FI" sz="900" dirty="0"/>
              <a:t>	</a:t>
            </a:r>
            <a:br>
              <a:rPr lang="fi-FI" sz="900" dirty="0"/>
            </a:br>
            <a:r>
              <a:rPr lang="fi-FI" sz="900" dirty="0"/>
              <a:t>		</a:t>
            </a:r>
            <a:br>
              <a:rPr lang="fi-FI" sz="900" dirty="0"/>
            </a:br>
            <a:r>
              <a:rPr lang="fi-FI" sz="1400" dirty="0"/>
              <a:t>Alueellisen nuorisotyön </a:t>
            </a:r>
            <a:r>
              <a:rPr lang="fi-FI" sz="1400" dirty="0" err="1"/>
              <a:t>laatukriteeristö</a:t>
            </a:r>
            <a:r>
              <a:rPr lang="fi-FI" sz="900" dirty="0" smtClean="0"/>
              <a:t/>
            </a:r>
            <a:br>
              <a:rPr lang="fi-FI" sz="900" dirty="0" smtClean="0"/>
            </a:br>
            <a:r>
              <a:rPr lang="fi-FI" sz="1400" dirty="0" smtClean="0"/>
              <a:t>Osallisuus</a:t>
            </a:r>
            <a:r>
              <a:rPr lang="fi-FI" sz="1400" dirty="0"/>
              <a:t>, alueellisuus, yhdenvertaisuus ja oppiminen </a:t>
            </a:r>
            <a:r>
              <a:rPr lang="fi-FI" sz="1400" dirty="0" err="1"/>
              <a:t>kriteeristön</a:t>
            </a:r>
            <a:r>
              <a:rPr lang="fi-FI" sz="1400" dirty="0"/>
              <a:t> läpäiseviä teemoja</a:t>
            </a:r>
            <a:br>
              <a:rPr lang="fi-FI" sz="1400" dirty="0"/>
            </a:br>
            <a:r>
              <a:rPr lang="fi-FI" sz="1400" dirty="0" smtClean="0"/>
              <a:t>Arvioitavat </a:t>
            </a:r>
            <a:r>
              <a:rPr lang="fi-FI" sz="1400" dirty="0"/>
              <a:t>kriteerit:</a:t>
            </a:r>
            <a:br>
              <a:rPr lang="fi-FI" sz="1400" dirty="0"/>
            </a:br>
            <a:endParaRPr lang="fi-FI" sz="14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371600" y="1988840"/>
            <a:ext cx="3670300" cy="4707235"/>
          </a:xfrm>
        </p:spPr>
        <p:txBody>
          <a:bodyPr/>
          <a:lstStyle/>
          <a:p>
            <a:r>
              <a:rPr lang="fi-FI" sz="1400" dirty="0"/>
              <a:t>1. Aluetieto</a:t>
            </a:r>
          </a:p>
          <a:p>
            <a:r>
              <a:rPr lang="fi-FI" sz="1400" dirty="0"/>
              <a:t>2. Yhteistyö alueen toimijoiden kanssa </a:t>
            </a:r>
          </a:p>
          <a:p>
            <a:r>
              <a:rPr lang="fi-FI" sz="1400" dirty="0"/>
              <a:t>3. Verkostotyö </a:t>
            </a:r>
          </a:p>
          <a:p>
            <a:r>
              <a:rPr lang="fi-FI" sz="1400" dirty="0"/>
              <a:t>4. Yhteistyö huoltajien kanssa</a:t>
            </a:r>
          </a:p>
          <a:p>
            <a:r>
              <a:rPr lang="fi-FI" sz="1400" dirty="0"/>
              <a:t>5. Kouluyhteistyö lähikoulujen kanssa</a:t>
            </a:r>
          </a:p>
          <a:p>
            <a:r>
              <a:rPr lang="fi-FI" sz="1400" dirty="0"/>
              <a:t>6. Nuorten kohtaaminen nuorten omissa ympäristöissä</a:t>
            </a:r>
          </a:p>
          <a:p>
            <a:r>
              <a:rPr lang="fi-FI" sz="1400" dirty="0"/>
              <a:t>7. Vaikuttamistoiminta alueella</a:t>
            </a:r>
          </a:p>
          <a:p>
            <a:r>
              <a:rPr lang="fi-FI" sz="1400" dirty="0"/>
              <a:t>8. Digitaalisuus ja sosiaalinen media</a:t>
            </a:r>
          </a:p>
          <a:p>
            <a:r>
              <a:rPr lang="fi-FI" sz="1400" dirty="0"/>
              <a:t>9. Viestintä </a:t>
            </a:r>
          </a:p>
          <a:p>
            <a:r>
              <a:rPr lang="fi-FI" sz="1400" dirty="0"/>
              <a:t>10. Toiminnan suunnitelmallisuus ja toteutumisen arviointi</a:t>
            </a:r>
          </a:p>
          <a:p>
            <a:r>
              <a:rPr lang="fi-FI" sz="1400" dirty="0"/>
              <a:t>11. Toimintamallit ja toimintaohjeistus</a:t>
            </a:r>
          </a:p>
          <a:p>
            <a:r>
              <a:rPr lang="fi-FI" sz="1400" dirty="0"/>
              <a:t>12. Ohjaajien työnjako ja ohjaajien välinen viestintä</a:t>
            </a:r>
          </a:p>
          <a:p>
            <a:r>
              <a:rPr lang="fi-FI" sz="1400" dirty="0"/>
              <a:t>13. Nuorten kohtaaminen</a:t>
            </a:r>
          </a:p>
          <a:p>
            <a:endParaRPr lang="fi-FI" sz="140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194300" y="1916832"/>
            <a:ext cx="3670300" cy="4779243"/>
          </a:xfrm>
        </p:spPr>
        <p:txBody>
          <a:bodyPr/>
          <a:lstStyle/>
          <a:p>
            <a:r>
              <a:rPr lang="fi-FI" sz="1400" dirty="0"/>
              <a:t>14. Kaverisuhteiden mahdollistaminen ja edistäminen</a:t>
            </a:r>
          </a:p>
          <a:p>
            <a:r>
              <a:rPr lang="fi-FI" sz="1400" dirty="0"/>
              <a:t>15. Yhdenvertaisuus</a:t>
            </a:r>
          </a:p>
          <a:p>
            <a:r>
              <a:rPr lang="fi-FI" sz="1400" dirty="0"/>
              <a:t>16. Sukupuoli-identiteetti ja seksuaalinen suuntautuminen</a:t>
            </a:r>
          </a:p>
          <a:p>
            <a:r>
              <a:rPr lang="fi-FI" sz="1400" dirty="0"/>
              <a:t>17. Rasisminvastaisuus</a:t>
            </a:r>
          </a:p>
          <a:p>
            <a:r>
              <a:rPr lang="fi-FI" sz="1400" dirty="0"/>
              <a:t>18. Nuorten omaehtoisen toiminnan </a:t>
            </a:r>
            <a:r>
              <a:rPr lang="fi-FI" sz="1400" dirty="0" smtClean="0"/>
              <a:t>mahdollistaminen</a:t>
            </a:r>
          </a:p>
          <a:p>
            <a:r>
              <a:rPr lang="fi-FI" sz="1400" dirty="0"/>
              <a:t>19. Vertaisohjaajatoiminta</a:t>
            </a:r>
          </a:p>
          <a:p>
            <a:r>
              <a:rPr lang="fi-FI" sz="1400" dirty="0"/>
              <a:t>20. Harrastus- ja toimintaryhmät</a:t>
            </a:r>
          </a:p>
          <a:p>
            <a:r>
              <a:rPr lang="fi-FI" sz="1400" dirty="0"/>
              <a:t>21. Pelaaminen</a:t>
            </a:r>
          </a:p>
          <a:p>
            <a:r>
              <a:rPr lang="fi-FI" sz="1400" dirty="0"/>
              <a:t>22. Terveiden elämäntapojen edistäminen</a:t>
            </a:r>
          </a:p>
          <a:p>
            <a:r>
              <a:rPr lang="fi-FI" sz="1400" dirty="0"/>
              <a:t>23. Ympäristövastuullisuus</a:t>
            </a:r>
          </a:p>
          <a:p>
            <a:r>
              <a:rPr lang="fi-FI" sz="1400" dirty="0"/>
              <a:t>24. Nuorten työllistymisen tukeminen</a:t>
            </a:r>
          </a:p>
          <a:p>
            <a:r>
              <a:rPr lang="fi-FI" sz="1400" dirty="0"/>
              <a:t>25. Ohjausresurssit</a:t>
            </a:r>
          </a:p>
          <a:p>
            <a:r>
              <a:rPr lang="fi-FI" sz="1400" dirty="0"/>
              <a:t>26. Tilojen hyödyntäminen</a:t>
            </a:r>
          </a:p>
          <a:p>
            <a:r>
              <a:rPr lang="fi-FI" sz="1400" dirty="0"/>
              <a:t>27. Toimintavälineet</a:t>
            </a:r>
          </a:p>
          <a:p>
            <a:endParaRPr lang="fi-FI" sz="1400" dirty="0"/>
          </a:p>
          <a:p>
            <a:endParaRPr lang="fi-FI" sz="1400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5C509C-9057-4B0E-957F-24B383C69855}" type="datetime1">
              <a:rPr lang="fi-FI" smtClean="0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www.nuorisokanuuna.fi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9648-233E-4222-96EA-B9F5C5B9CC5A}" type="slidenum">
              <a:rPr lang="fi-FI" altLang="fi-FI" smtClean="0"/>
              <a:pPr/>
              <a:t>10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0547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1484784"/>
            <a:ext cx="7772400" cy="571202"/>
          </a:xfrm>
        </p:spPr>
        <p:txBody>
          <a:bodyPr/>
          <a:lstStyle/>
          <a:p>
            <a:r>
              <a:rPr lang="fi-FI" dirty="0" smtClean="0"/>
              <a:t>Esimerkki kriteeristä avattuna eri tasokuvauksiin</a:t>
            </a:r>
            <a:br>
              <a:rPr lang="fi-FI" dirty="0" smtClean="0"/>
            </a:br>
            <a:r>
              <a:rPr lang="fi-FI" sz="1600" dirty="0" smtClean="0"/>
              <a:t>(suurempi numero pitää sisällään pienemmät)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91885D-1C87-443E-9B88-E07C343FE191}" type="datetime1">
              <a:rPr lang="fi-FI" smtClean="0">
                <a:solidFill>
                  <a:srgbClr val="FFFFFF"/>
                </a:solidFill>
              </a:rPr>
              <a:pPr>
                <a:defRPr/>
              </a:pPr>
              <a:t>10.12.2015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srgbClr val="FFFFFF"/>
                </a:solidFill>
              </a:rPr>
              <a:t>www.nuorisokanuuna.fi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B1FD-403A-4774-A5D9-3438BC98A8B2}" type="slidenum">
              <a:rPr lang="fi-FI" altLang="fi-FI" smtClean="0">
                <a:solidFill>
                  <a:srgbClr val="FFFFFF"/>
                </a:solidFill>
              </a:rPr>
              <a:pPr/>
              <a:t>11</a:t>
            </a:fld>
            <a:endParaRPr lang="fi-FI" altLang="fi-FI">
              <a:solidFill>
                <a:srgbClr val="FFFFFF"/>
              </a:solidFill>
            </a:endParaRPr>
          </a:p>
        </p:txBody>
      </p:sp>
      <p:graphicFrame>
        <p:nvGraphicFramePr>
          <p:cNvPr id="8" name="Taulukk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213698"/>
              </p:ext>
            </p:extLst>
          </p:nvPr>
        </p:nvGraphicFramePr>
        <p:xfrm>
          <a:off x="1371600" y="2204864"/>
          <a:ext cx="7492999" cy="4389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6398"/>
                <a:gridCol w="1449595"/>
                <a:gridCol w="1519150"/>
                <a:gridCol w="1617160"/>
                <a:gridCol w="1490696"/>
              </a:tblGrid>
              <a:tr h="4176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Kriteeri 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fi-FI" sz="16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Kouluyhteis-työ </a:t>
                      </a:r>
                      <a:r>
                        <a:rPr lang="fi-FI" sz="1600" dirty="0">
                          <a:effectLst/>
                        </a:rPr>
                        <a:t>lähikoulujen kanssa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 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909" marR="569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1.Puutteelli-nen/heikko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fi-FI" sz="16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Alueen </a:t>
                      </a:r>
                      <a:r>
                        <a:rPr lang="fi-FI" sz="1600" dirty="0">
                          <a:effectLst/>
                        </a:rPr>
                        <a:t>koulut tiedetään. Nuorisotoimintaa käydään markkinoimassa satunnaisesti.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 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909" marR="569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2.Tyydyttävä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fi-FI" sz="16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Ohjaajat </a:t>
                      </a:r>
                      <a:r>
                        <a:rPr lang="fi-FI" sz="1600" dirty="0">
                          <a:effectLst/>
                        </a:rPr>
                        <a:t>käyvät säännöllisesti markkinoimassa nuorisotyötä kouluilla. Koulu ja nuorisotyö tekevät satunnaista yhteistyötä.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 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909" marR="569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3. Hyvä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fi-FI" sz="16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Alueen </a:t>
                      </a:r>
                      <a:r>
                        <a:rPr lang="fi-FI" sz="1600" dirty="0">
                          <a:effectLst/>
                        </a:rPr>
                        <a:t>koulujen kanssa tehdään suunnitelmallista yhteistyötä, jonka sisällöistä ja aikatauluista on sovittu yhdessä.  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909" marR="569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4.Erinomainen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fi-FI" sz="16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Alueen </a:t>
                      </a:r>
                      <a:r>
                        <a:rPr lang="fi-FI" sz="1600" dirty="0">
                          <a:effectLst/>
                        </a:rPr>
                        <a:t>koulujen kanssa tehtävän suunnitelmallisen yhteistyön sisällöt nousevat nuorten tarpeista ja toiveista, ja yhteistyötä arvioidaan yhdessä säännöllisesti.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 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909" marR="5690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259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Lähteet ja linkkejä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Diasarja pohjautuu Laatua! Tuloksia! Katsaus nuorisotyön arviointiin –julkaisuun. Nöjd ( 2015)  (ladattavissa </a:t>
            </a:r>
            <a:r>
              <a:rPr lang="fi-FI" b="1" dirty="0" smtClean="0">
                <a:hlinkClick r:id="rId2"/>
              </a:rPr>
              <a:t>www.nuorisokanuuna.fi</a:t>
            </a:r>
            <a:r>
              <a:rPr lang="fi-FI" dirty="0" smtClean="0"/>
              <a:t> </a:t>
            </a:r>
            <a:r>
              <a:rPr lang="fi-FI" dirty="0" smtClean="0">
                <a:sym typeface="Wingdings" panose="05000000000000000000" pitchFamily="2" charset="2"/>
              </a:rPr>
              <a:t> materiaalipankki  kehittäminen ja arviointi  </a:t>
            </a:r>
            <a:r>
              <a:rPr lang="fi-FI" dirty="0">
                <a:sym typeface="Wingdings" panose="05000000000000000000" pitchFamily="2" charset="2"/>
              </a:rPr>
              <a:t>auditointimateriaali) 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Hovi</a:t>
            </a:r>
            <a:r>
              <a:rPr lang="fi-FI" dirty="0">
                <a:sym typeface="Wingdings" panose="05000000000000000000" pitchFamily="2" charset="2"/>
              </a:rPr>
              <a:t>, Merja; Luukkonen, Tero; </a:t>
            </a:r>
            <a:r>
              <a:rPr lang="fi-FI" dirty="0" err="1" smtClean="0">
                <a:sym typeface="Wingdings" panose="05000000000000000000" pitchFamily="2" charset="2"/>
              </a:rPr>
              <a:t>Mäkelä,Pekka</a:t>
            </a:r>
            <a:r>
              <a:rPr lang="fi-FI" dirty="0">
                <a:sym typeface="Wingdings" panose="05000000000000000000" pitchFamily="2" charset="2"/>
              </a:rPr>
              <a:t>; Pakka, </a:t>
            </a:r>
            <a:r>
              <a:rPr lang="fi-FI" dirty="0" err="1">
                <a:sym typeface="Wingdings" panose="05000000000000000000" pitchFamily="2" charset="2"/>
              </a:rPr>
              <a:t>Viula</a:t>
            </a:r>
            <a:r>
              <a:rPr lang="fi-FI" dirty="0">
                <a:sym typeface="Wingdings" panose="05000000000000000000" pitchFamily="2" charset="2"/>
              </a:rPr>
              <a:t>; Taponen, Harri &amp; </a:t>
            </a:r>
            <a:r>
              <a:rPr lang="fi-FI" dirty="0" err="1" smtClean="0">
                <a:sym typeface="Wingdings" panose="05000000000000000000" pitchFamily="2" charset="2"/>
              </a:rPr>
              <a:t>Westman,Marika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>
                <a:sym typeface="Wingdings" panose="05000000000000000000" pitchFamily="2" charset="2"/>
              </a:rPr>
              <a:t>(2009) Nuorisotyön </a:t>
            </a:r>
            <a:r>
              <a:rPr lang="fi-FI" dirty="0" smtClean="0">
                <a:sym typeface="Wingdings" panose="05000000000000000000" pitchFamily="2" charset="2"/>
              </a:rPr>
              <a:t>arviointi. Käsikirja </a:t>
            </a:r>
            <a:r>
              <a:rPr lang="fi-FI" dirty="0">
                <a:sym typeface="Wingdings" panose="05000000000000000000" pitchFamily="2" charset="2"/>
              </a:rPr>
              <a:t>nuorisotyön prosessien </a:t>
            </a:r>
            <a:r>
              <a:rPr lang="fi-FI" dirty="0" smtClean="0">
                <a:sym typeface="Wingdings" panose="05000000000000000000" pitchFamily="2" charset="2"/>
              </a:rPr>
              <a:t>auditointiin ja itsearviointiin (löytyy sähköisenä Kanuunan sivuilta)</a:t>
            </a:r>
            <a:endParaRPr lang="fi-FI" dirty="0">
              <a:sym typeface="Wingdings" panose="05000000000000000000" pitchFamily="2" charset="2"/>
            </a:endParaRPr>
          </a:p>
          <a:p>
            <a:r>
              <a:rPr lang="fi-FI" dirty="0" err="1">
                <a:sym typeface="Wingdings" panose="05000000000000000000" pitchFamily="2" charset="2"/>
              </a:rPr>
              <a:t>Siurala</a:t>
            </a:r>
            <a:r>
              <a:rPr lang="fi-FI" dirty="0">
                <a:sym typeface="Wingdings" panose="05000000000000000000" pitchFamily="2" charset="2"/>
              </a:rPr>
              <a:t>, Lasse (2014) Nuorisotyön </a:t>
            </a:r>
            <a:r>
              <a:rPr lang="fi-FI" dirty="0" smtClean="0">
                <a:sym typeface="Wingdings" panose="05000000000000000000" pitchFamily="2" charset="2"/>
              </a:rPr>
              <a:t>arviointi -kehittämisajatuksia</a:t>
            </a:r>
            <a:r>
              <a:rPr lang="fi-FI" dirty="0">
                <a:sym typeface="Wingdings" panose="05000000000000000000" pitchFamily="2" charset="2"/>
              </a:rPr>
              <a:t>. Lahti: </a:t>
            </a:r>
            <a:r>
              <a:rPr lang="fi-FI" dirty="0" smtClean="0">
                <a:sym typeface="Wingdings" panose="05000000000000000000" pitchFamily="2" charset="2"/>
              </a:rPr>
              <a:t>Kanuuna-Kaupunkimaisen </a:t>
            </a:r>
            <a:r>
              <a:rPr lang="fi-FI" dirty="0">
                <a:sym typeface="Wingdings" panose="05000000000000000000" pitchFamily="2" charset="2"/>
              </a:rPr>
              <a:t>nuorisotyön </a:t>
            </a:r>
            <a:r>
              <a:rPr lang="fi-FI" dirty="0" smtClean="0">
                <a:sym typeface="Wingdings" panose="05000000000000000000" pitchFamily="2" charset="2"/>
              </a:rPr>
              <a:t>kehittämisverkoston julkaisuja 1/2014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smtClean="0">
                <a:sym typeface="Wingdings" panose="05000000000000000000" pitchFamily="2" charset="2"/>
              </a:rPr>
              <a:t>(löytyy sähköisenä Kanuunan sivuilta)</a:t>
            </a:r>
          </a:p>
          <a:p>
            <a:pPr marL="0" indent="0">
              <a:buNone/>
            </a:pPr>
            <a:endParaRPr lang="fi-FI" dirty="0" smtClean="0">
              <a:sym typeface="Wingdings" panose="05000000000000000000" pitchFamily="2" charset="2"/>
            </a:endParaRP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91885D-1C87-443E-9B88-E07C343FE191}" type="datetime1">
              <a:rPr lang="fi-FI" smtClean="0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www.nuorisokanuuna.fi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B1FD-403A-4774-A5D9-3438BC98A8B2}" type="slidenum">
              <a:rPr lang="fi-FI" altLang="fi-FI" smtClean="0"/>
              <a:pPr/>
              <a:t>12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3639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 smtClean="0"/>
              <a:t>Mitä on </a:t>
            </a:r>
            <a:r>
              <a:rPr lang="fi-FI" sz="3200" dirty="0"/>
              <a:t>k</a:t>
            </a:r>
            <a:r>
              <a:rPr lang="fi-FI" sz="3200" dirty="0" smtClean="0"/>
              <a:t>unnallinen nuorisotyö</a:t>
            </a:r>
            <a:r>
              <a:rPr lang="fi-FI" sz="3600" dirty="0" smtClean="0"/>
              <a:t>?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276872"/>
            <a:ext cx="7493000" cy="4419203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Nuorisotyötä voi määritellä eri tavoin.</a:t>
            </a:r>
            <a:br>
              <a:rPr lang="fi-FI" dirty="0" smtClean="0"/>
            </a:br>
            <a:r>
              <a:rPr lang="fi-FI" dirty="0" smtClean="0"/>
              <a:t>Esimerkkinä määrittelyä työmuodon ja </a:t>
            </a:r>
            <a:r>
              <a:rPr lang="fi-FI" dirty="0"/>
              <a:t>-</a:t>
            </a:r>
            <a:r>
              <a:rPr lang="fi-FI" dirty="0" smtClean="0"/>
              <a:t>menetelmän kautta </a:t>
            </a:r>
          </a:p>
          <a:p>
            <a:pPr marL="0" indent="0">
              <a:buNone/>
            </a:pPr>
            <a:endParaRPr lang="fi-FI" dirty="0" smtClean="0"/>
          </a:p>
          <a:p>
            <a:pPr lvl="0"/>
            <a:r>
              <a:rPr lang="fi-FI" sz="1800" dirty="0" smtClean="0">
                <a:solidFill>
                  <a:srgbClr val="000000"/>
                </a:solidFill>
              </a:rPr>
              <a:t>Yhteisöllinen </a:t>
            </a:r>
            <a:r>
              <a:rPr lang="fi-FI" sz="1800" dirty="0">
                <a:solidFill>
                  <a:srgbClr val="000000"/>
                </a:solidFill>
              </a:rPr>
              <a:t>nuorisotyö: Alueellinen nuorisotyö; tilatyö, koulunuorisotyö, verkostotyö, leirit, </a:t>
            </a:r>
            <a:r>
              <a:rPr lang="fi-FI" sz="1800" dirty="0" smtClean="0">
                <a:solidFill>
                  <a:srgbClr val="000000"/>
                </a:solidFill>
              </a:rPr>
              <a:t>retket</a:t>
            </a:r>
            <a:endParaRPr lang="fi-FI" dirty="0" smtClean="0"/>
          </a:p>
          <a:p>
            <a:r>
              <a:rPr lang="fi-FI" sz="1800" dirty="0" smtClean="0"/>
              <a:t>Yhteiskunnallinen nuorisotyö: nuorisopolitiikka, avustustyö, nuorisotyön suunnittelu</a:t>
            </a:r>
          </a:p>
          <a:p>
            <a:r>
              <a:rPr lang="fi-FI" sz="1800" dirty="0" smtClean="0"/>
              <a:t>Kohdennettu nuorisotyö: pienryhmätoiminta, etsivätyö, ehkäisevä päihdetyö, yksilötyö</a:t>
            </a:r>
          </a:p>
          <a:p>
            <a:r>
              <a:rPr lang="fi-FI" sz="1800" dirty="0" smtClean="0"/>
              <a:t>Osallisuustoiminta: Nuorten vaikuttamisryhmät, nuorten kuuleminen</a:t>
            </a:r>
          </a:p>
          <a:p>
            <a:r>
              <a:rPr lang="fi-FI" sz="1800" dirty="0" smtClean="0"/>
              <a:t>Kulttuurinen nuorisotyö: tapahtumatoiminta, bänditoiminta, nuorten toimintaryhmät</a:t>
            </a:r>
            <a:endParaRPr lang="fi-FI" sz="1800" dirty="0"/>
          </a:p>
          <a:p>
            <a:pPr marL="0" indent="0">
              <a:buNone/>
            </a:pPr>
            <a:endParaRPr lang="fi-FI" sz="1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91885D-1C87-443E-9B88-E07C343FE191}" type="datetime1">
              <a:rPr lang="fi-FI" smtClean="0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www.nuorisokanuuna.fi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B1FD-403A-4774-A5D9-3438BC98A8B2}" type="slidenum">
              <a:rPr lang="fi-FI" altLang="fi-FI" smtClean="0"/>
              <a:pPr/>
              <a:t>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4262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1417638"/>
            <a:ext cx="7772400" cy="715218"/>
          </a:xfrm>
        </p:spPr>
        <p:txBody>
          <a:bodyPr/>
          <a:lstStyle/>
          <a:p>
            <a:r>
              <a:rPr lang="fi-FI" sz="3200" dirty="0" smtClean="0">
                <a:solidFill>
                  <a:srgbClr val="000000"/>
                </a:solidFill>
              </a:rPr>
              <a:t>Nuorisotyön perusajatukset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204864"/>
            <a:ext cx="7493000" cy="4491211"/>
          </a:xfrm>
        </p:spPr>
        <p:txBody>
          <a:bodyPr/>
          <a:lstStyle/>
          <a:p>
            <a:r>
              <a:rPr lang="fi-FI" dirty="0"/>
              <a:t>Vapaaehtoisuus</a:t>
            </a:r>
          </a:p>
          <a:p>
            <a:r>
              <a:rPr lang="fi-FI" dirty="0"/>
              <a:t>Yhdenvertaisuus</a:t>
            </a:r>
          </a:p>
          <a:p>
            <a:r>
              <a:rPr lang="fi-FI" dirty="0"/>
              <a:t>Nuorisolähtöisyys</a:t>
            </a:r>
          </a:p>
          <a:p>
            <a:r>
              <a:rPr lang="fi-FI" dirty="0"/>
              <a:t>Osallisuus</a:t>
            </a:r>
          </a:p>
          <a:p>
            <a:r>
              <a:rPr lang="fi-FI" dirty="0"/>
              <a:t>Luotettava </a:t>
            </a:r>
            <a:r>
              <a:rPr lang="fi-FI" dirty="0" smtClean="0"/>
              <a:t>ja turvallinen aikuisuus</a:t>
            </a:r>
            <a:endParaRPr lang="fi-FI" dirty="0"/>
          </a:p>
          <a:p>
            <a:r>
              <a:rPr lang="fi-FI" dirty="0"/>
              <a:t>Tasapuolisuus </a:t>
            </a:r>
            <a:r>
              <a:rPr lang="fi-FI" dirty="0" smtClean="0"/>
              <a:t>ja oikeudenmukaisuus</a:t>
            </a:r>
            <a:endParaRPr lang="fi-FI" dirty="0"/>
          </a:p>
          <a:p>
            <a:r>
              <a:rPr lang="fi-FI" dirty="0"/>
              <a:t>Kasvatuksellisuus</a:t>
            </a:r>
          </a:p>
          <a:p>
            <a:r>
              <a:rPr lang="fi-FI" dirty="0"/>
              <a:t>Luovuus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91885D-1C87-443E-9B88-E07C343FE191}" type="datetime1">
              <a:rPr lang="fi-FI" smtClean="0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www.nuorisokanuuna.fi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B1FD-403A-4774-A5D9-3438BC98A8B2}" type="slidenum">
              <a:rPr lang="fi-FI" altLang="fi-FI" smtClean="0"/>
              <a:pPr/>
              <a:t>3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2057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Bef>
                <a:spcPct val="20000"/>
              </a:spcBef>
              <a:spcAft>
                <a:spcPts val="800"/>
              </a:spcAft>
            </a:pPr>
            <a:r>
              <a:rPr lang="fi-FI" sz="32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Mikä on nuorisotyön itsearviointi-/auditointimalli?</a:t>
            </a:r>
            <a:r>
              <a:rPr lang="fi-FI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i-FI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fi-FI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uorisotyöhön </a:t>
            </a:r>
            <a:r>
              <a:rPr lang="fi-FI" dirty="0">
                <a:ea typeface="Calibri" panose="020F0502020204030204" pitchFamily="34" charset="0"/>
                <a:cs typeface="Times New Roman" panose="02020603050405020304" pitchFamily="18" charset="0"/>
              </a:rPr>
              <a:t>kehitetty arvioinnin väline, jonka avulla voidaan arvioida ja kehittää nuorisotyön keskeisiä toimintamuotoja</a:t>
            </a:r>
            <a:r>
              <a:rPr lang="fi-FI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fi-FI" dirty="0" smtClean="0"/>
              <a:t>Pohjana työyhteisön toiminnan, nuorten toiminnan</a:t>
            </a:r>
            <a:r>
              <a:rPr lang="fi-FI" dirty="0"/>
              <a:t> </a:t>
            </a:r>
            <a:r>
              <a:rPr lang="fi-FI" dirty="0" smtClean="0"/>
              <a:t>ja osallisuuden sekä osallistumisen ja resurssien näkökulmat</a:t>
            </a:r>
          </a:p>
          <a:p>
            <a:r>
              <a:rPr lang="fi-FI" dirty="0" smtClean="0"/>
              <a:t>Itsearvioinnin/auditoinnin kohteena ovat todelliset teot, ei tavoitteet</a:t>
            </a:r>
          </a:p>
          <a:p>
            <a:r>
              <a:rPr lang="fi-FI" dirty="0"/>
              <a:t>Itsearviointi/auditointi on toiminnan tarkastelua </a:t>
            </a:r>
            <a:r>
              <a:rPr lang="fi-FI" dirty="0" err="1"/>
              <a:t>kriteeristön</a:t>
            </a:r>
            <a:r>
              <a:rPr lang="fi-FI" dirty="0"/>
              <a:t> </a:t>
            </a:r>
            <a:r>
              <a:rPr lang="fi-FI" dirty="0" smtClean="0"/>
              <a:t>avulla</a:t>
            </a:r>
          </a:p>
          <a:p>
            <a:r>
              <a:rPr lang="fi-FI" dirty="0" smtClean="0"/>
              <a:t>Auditoinnit toteutetaan vertaisarviointina</a:t>
            </a:r>
          </a:p>
          <a:p>
            <a:pPr marL="457200" lvl="1" indent="0">
              <a:buNone/>
            </a:pPr>
            <a:endParaRPr lang="fi-FI" sz="1900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91885D-1C87-443E-9B88-E07C343FE191}" type="datetime1">
              <a:rPr lang="fi-FI" smtClean="0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www.nuorisokanuuna.fi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B1FD-403A-4774-A5D9-3438BC98A8B2}" type="slidenum">
              <a:rPr lang="fi-FI" altLang="fi-FI" smtClean="0"/>
              <a:pPr/>
              <a:t>4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3349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 smtClean="0"/>
              <a:t>Miten nuorisotyön itsearviointi-/auditointimallia käytetään?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Itsearvioinnit</a:t>
            </a:r>
          </a:p>
          <a:p>
            <a:pPr lvl="1"/>
            <a:r>
              <a:rPr lang="fi-FI" dirty="0" smtClean="0"/>
              <a:t>Oman toiminnan/työmenetelmän tarkastelua </a:t>
            </a:r>
            <a:r>
              <a:rPr lang="fi-FI" dirty="0" err="1" smtClean="0"/>
              <a:t>kriteeristön</a:t>
            </a:r>
            <a:r>
              <a:rPr lang="fi-FI" dirty="0" smtClean="0"/>
              <a:t> avulla</a:t>
            </a:r>
          </a:p>
          <a:p>
            <a:pPr marL="457200" lvl="1" indent="0">
              <a:buNone/>
            </a:pPr>
            <a:endParaRPr lang="fi-FI" dirty="0" smtClean="0"/>
          </a:p>
          <a:p>
            <a:r>
              <a:rPr lang="fi-FI" dirty="0" smtClean="0"/>
              <a:t>Auditoinnit</a:t>
            </a:r>
          </a:p>
          <a:p>
            <a:pPr lvl="1"/>
            <a:r>
              <a:rPr lang="fi-FI" dirty="0" smtClean="0"/>
              <a:t>Säännöllisesti tapahtuvaa vertaistoimintaa. Kehittämiskohteet ja niiden seuranta.</a:t>
            </a:r>
          </a:p>
          <a:p>
            <a:pPr lvl="1"/>
            <a:endParaRPr lang="fi-FI" dirty="0"/>
          </a:p>
          <a:p>
            <a:pPr lvl="1"/>
            <a:r>
              <a:rPr lang="fi-FI" dirty="0" smtClean="0"/>
              <a:t>Nuorten </a:t>
            </a:r>
            <a:r>
              <a:rPr lang="fi-FI" dirty="0"/>
              <a:t>osallistuminen arviointiin on </a:t>
            </a:r>
            <a:r>
              <a:rPr lang="fi-FI" dirty="0" smtClean="0"/>
              <a:t>itsearviointi/auditointimallin </a:t>
            </a:r>
            <a:r>
              <a:rPr lang="fi-FI" dirty="0"/>
              <a:t>tärkein </a:t>
            </a:r>
            <a:r>
              <a:rPr lang="fi-FI" dirty="0" smtClean="0"/>
              <a:t>kehittämiskohde. 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91885D-1C87-443E-9B88-E07C343FE191}" type="datetime1">
              <a:rPr lang="fi-FI" smtClean="0">
                <a:solidFill>
                  <a:srgbClr val="FFFFFF"/>
                </a:solidFill>
              </a:rPr>
              <a:pPr>
                <a:defRPr/>
              </a:pPr>
              <a:t>10.12.2015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srgbClr val="FFFFFF"/>
                </a:solidFill>
              </a:rPr>
              <a:t>www.nuorisokanuuna.fi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B1FD-403A-4774-A5D9-3438BC98A8B2}" type="slidenum">
              <a:rPr lang="fi-FI" altLang="fi-FI" smtClean="0">
                <a:solidFill>
                  <a:srgbClr val="FFFFFF"/>
                </a:solidFill>
              </a:rPr>
              <a:pPr/>
              <a:t>5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0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1556792"/>
            <a:ext cx="7772400" cy="648072"/>
          </a:xfrm>
        </p:spPr>
        <p:txBody>
          <a:bodyPr/>
          <a:lstStyle/>
          <a:p>
            <a:r>
              <a:rPr lang="fi-FI" sz="3200" dirty="0" smtClean="0"/>
              <a:t>Laadun arvioinnin </a:t>
            </a:r>
            <a:r>
              <a:rPr lang="fi-FI" sz="3200" dirty="0" err="1" smtClean="0"/>
              <a:t>kriteeristö</a:t>
            </a:r>
            <a:r>
              <a:rPr lang="fi-FI" sz="3200" dirty="0" smtClean="0"/>
              <a:t/>
            </a:r>
            <a:br>
              <a:rPr lang="fi-FI" sz="3200" dirty="0" smtClean="0"/>
            </a:b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Laatukriteerein tuotetaan yhteistä käsitystä siitä, millainen nuorisotyö on hyvää ja </a:t>
            </a:r>
            <a:r>
              <a:rPr lang="fi-FI" dirty="0" smtClean="0"/>
              <a:t>tavoiteltavaa.</a:t>
            </a:r>
            <a:endParaRPr lang="fi-FI" dirty="0"/>
          </a:p>
          <a:p>
            <a:r>
              <a:rPr lang="fi-FI" dirty="0" smtClean="0"/>
              <a:t>Kriteeristöjen kehittämisen periaatteina ovat moniäänisyys ja vertaisuus.</a:t>
            </a:r>
          </a:p>
          <a:p>
            <a:r>
              <a:rPr lang="fi-FI" dirty="0" err="1" smtClean="0"/>
              <a:t>Kriteeristöjä</a:t>
            </a:r>
            <a:r>
              <a:rPr lang="fi-FI" dirty="0" smtClean="0"/>
              <a:t> päivitetään vastaamaan muuttuviin toimintaympäristöihin ja ilmiöihin.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91885D-1C87-443E-9B88-E07C343FE191}" type="datetime1">
              <a:rPr lang="fi-FI" smtClean="0">
                <a:solidFill>
                  <a:srgbClr val="FFFFFF"/>
                </a:solidFill>
              </a:rPr>
              <a:pPr>
                <a:defRPr/>
              </a:pPr>
              <a:t>10.12.2015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srgbClr val="FFFFFF"/>
                </a:solidFill>
              </a:rPr>
              <a:t>www.nuorisokanuuna.fi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B1FD-403A-4774-A5D9-3438BC98A8B2}" type="slidenum">
              <a:rPr lang="fi-FI" altLang="fi-FI" smtClean="0">
                <a:solidFill>
                  <a:srgbClr val="FFFFFF"/>
                </a:solidFill>
              </a:rPr>
              <a:pPr/>
              <a:t>6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45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/>
              <a:t>Kriteeristöjä on luotu useille </a:t>
            </a:r>
            <a:r>
              <a:rPr lang="fi-FI" sz="3200" dirty="0" smtClean="0"/>
              <a:t>eri toiminnoille</a:t>
            </a:r>
            <a:r>
              <a:rPr lang="fi-FI" sz="3200" dirty="0"/>
              <a:t/>
            </a:r>
            <a:br>
              <a:rPr lang="fi-FI" sz="3200" dirty="0"/>
            </a:b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Avoimet nuorten illat/alueellinen nuorisotyö</a:t>
            </a:r>
          </a:p>
          <a:p>
            <a:r>
              <a:rPr lang="fi-FI" dirty="0"/>
              <a:t>Leiritoiminta</a:t>
            </a:r>
          </a:p>
          <a:p>
            <a:r>
              <a:rPr lang="fi-FI" dirty="0"/>
              <a:t>Tavoitteelliset pienryhmät</a:t>
            </a:r>
          </a:p>
          <a:p>
            <a:r>
              <a:rPr lang="fi-FI" dirty="0"/>
              <a:t>Tieto- ja neuvontatyö</a:t>
            </a:r>
          </a:p>
          <a:p>
            <a:r>
              <a:rPr lang="fi-FI" dirty="0"/>
              <a:t>Verkkoperustainen nuorisotyö</a:t>
            </a:r>
          </a:p>
          <a:p>
            <a:r>
              <a:rPr lang="fi-FI" dirty="0"/>
              <a:t>Pelitoiminta</a:t>
            </a:r>
          </a:p>
          <a:p>
            <a:r>
              <a:rPr lang="fi-FI" dirty="0"/>
              <a:t>Koulunuorisotyö (Kolehmainen &amp; Lahtinen, 2014)</a:t>
            </a:r>
          </a:p>
          <a:p>
            <a:endParaRPr lang="fi-FI" dirty="0"/>
          </a:p>
          <a:p>
            <a:r>
              <a:rPr lang="fi-FI" dirty="0" err="1"/>
              <a:t>Kriteeristöt</a:t>
            </a:r>
            <a:r>
              <a:rPr lang="fi-FI" dirty="0"/>
              <a:t> löytyvät materiaalipankista www.nuorisokanuuna.fi/materiaalipankki/arviointi ja kehittäminen/arviointimateriaali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91885D-1C87-443E-9B88-E07C343FE191}" type="datetime1">
              <a:rPr lang="fi-FI" smtClean="0">
                <a:solidFill>
                  <a:srgbClr val="FFFFFF"/>
                </a:solidFill>
              </a:rPr>
              <a:pPr>
                <a:defRPr/>
              </a:pPr>
              <a:t>10.12.2015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srgbClr val="FFFFFF"/>
                </a:solidFill>
              </a:rPr>
              <a:t>www.nuorisokanuuna.fi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B1FD-403A-4774-A5D9-3438BC98A8B2}" type="slidenum">
              <a:rPr lang="fi-FI" altLang="fi-FI" smtClean="0">
                <a:solidFill>
                  <a:srgbClr val="FFFFFF"/>
                </a:solidFill>
              </a:rPr>
              <a:pPr/>
              <a:t>7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79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1556792"/>
            <a:ext cx="7772400" cy="432048"/>
          </a:xfrm>
        </p:spPr>
        <p:txBody>
          <a:bodyPr/>
          <a:lstStyle/>
          <a:p>
            <a:r>
              <a:rPr lang="fi-FI" sz="3200" dirty="0" smtClean="0"/>
              <a:t>Miksi nuorisotyötä arvioidaan? </a:t>
            </a:r>
            <a:br>
              <a:rPr lang="fi-FI" sz="3200" dirty="0" smtClean="0"/>
            </a:b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348880"/>
            <a:ext cx="7493000" cy="4347195"/>
          </a:xfrm>
        </p:spPr>
        <p:txBody>
          <a:bodyPr/>
          <a:lstStyle/>
          <a:p>
            <a:r>
              <a:rPr lang="fi-FI" dirty="0" smtClean="0"/>
              <a:t>Tavoitteena nuorille laadukas nuorisotyö</a:t>
            </a:r>
          </a:p>
          <a:p>
            <a:r>
              <a:rPr lang="fi-FI" dirty="0" smtClean="0"/>
              <a:t>Alueellinen taso</a:t>
            </a:r>
          </a:p>
          <a:p>
            <a:pPr lvl="1"/>
            <a:r>
              <a:rPr lang="fi-FI" dirty="0" smtClean="0"/>
              <a:t>Työnkuvan selkiytyminen – yhteinen työnäky työyhteisössä, itseymmärrys. Selkeät kehittämiskohteet – resursointi. Nuorten osallisuus palveluiden laadun kehittämisessä. Nuorisotyön profiilin nosto yhteistyöverkostossa.</a:t>
            </a:r>
          </a:p>
          <a:p>
            <a:pPr lvl="0"/>
            <a:r>
              <a:rPr lang="fi-FI" dirty="0">
                <a:solidFill>
                  <a:srgbClr val="000000"/>
                </a:solidFill>
              </a:rPr>
              <a:t>Seudullinen taso</a:t>
            </a:r>
          </a:p>
          <a:p>
            <a:pPr lvl="1"/>
            <a:r>
              <a:rPr lang="fi-FI" dirty="0" smtClean="0">
                <a:solidFill>
                  <a:srgbClr val="000000"/>
                </a:solidFill>
              </a:rPr>
              <a:t>Vertaistuki. Seudullisesti </a:t>
            </a:r>
            <a:r>
              <a:rPr lang="fi-FI" dirty="0">
                <a:solidFill>
                  <a:srgbClr val="000000"/>
                </a:solidFill>
              </a:rPr>
              <a:t>laadukkaat </a:t>
            </a:r>
            <a:r>
              <a:rPr lang="fi-FI" dirty="0" smtClean="0">
                <a:solidFill>
                  <a:srgbClr val="000000"/>
                </a:solidFill>
              </a:rPr>
              <a:t>palvelut. Tietoa </a:t>
            </a:r>
            <a:r>
              <a:rPr lang="fi-FI" dirty="0">
                <a:solidFill>
                  <a:srgbClr val="000000"/>
                </a:solidFill>
              </a:rPr>
              <a:t>päätöksentekoa </a:t>
            </a:r>
            <a:r>
              <a:rPr lang="fi-FI" dirty="0" smtClean="0">
                <a:solidFill>
                  <a:srgbClr val="000000"/>
                </a:solidFill>
              </a:rPr>
              <a:t>varten. Arvostus </a:t>
            </a:r>
            <a:r>
              <a:rPr lang="fi-FI" dirty="0">
                <a:solidFill>
                  <a:srgbClr val="000000"/>
                </a:solidFill>
              </a:rPr>
              <a:t>nuorisotyötä </a:t>
            </a:r>
            <a:r>
              <a:rPr lang="fi-FI" dirty="0" smtClean="0">
                <a:solidFill>
                  <a:srgbClr val="000000"/>
                </a:solidFill>
              </a:rPr>
              <a:t>kohtaan. Kaupungin/kunnan </a:t>
            </a:r>
            <a:r>
              <a:rPr lang="fi-FI" dirty="0">
                <a:solidFill>
                  <a:srgbClr val="000000"/>
                </a:solidFill>
              </a:rPr>
              <a:t>houkuttelevuuden </a:t>
            </a:r>
            <a:r>
              <a:rPr lang="fi-FI" dirty="0" smtClean="0">
                <a:solidFill>
                  <a:srgbClr val="000000"/>
                </a:solidFill>
              </a:rPr>
              <a:t>lisääminen.</a:t>
            </a:r>
          </a:p>
          <a:p>
            <a:r>
              <a:rPr lang="fi-FI" dirty="0"/>
              <a:t>Valtakunnallinen taso</a:t>
            </a:r>
          </a:p>
          <a:p>
            <a:pPr lvl="1"/>
            <a:r>
              <a:rPr lang="fi-FI" dirty="0" smtClean="0"/>
              <a:t>Yhteinen </a:t>
            </a:r>
            <a:r>
              <a:rPr lang="fi-FI" dirty="0"/>
              <a:t>käsitys hyvästä ja tavoiteltavasta </a:t>
            </a:r>
            <a:r>
              <a:rPr lang="fi-FI" dirty="0" smtClean="0"/>
              <a:t>nuorisotyöstä. Työn läpinäkyvyys ja arvostus lisääntyy. Tietoa </a:t>
            </a:r>
            <a:r>
              <a:rPr lang="fi-FI" dirty="0"/>
              <a:t>päätöksentekoa </a:t>
            </a:r>
            <a:r>
              <a:rPr lang="fi-FI" dirty="0" smtClean="0"/>
              <a:t>varten.</a:t>
            </a:r>
            <a:endParaRPr lang="fi-FI" dirty="0"/>
          </a:p>
          <a:p>
            <a:pPr lvl="1"/>
            <a:endParaRPr lang="fi-FI" dirty="0">
              <a:solidFill>
                <a:srgbClr val="000000"/>
              </a:solidFill>
            </a:endParaRPr>
          </a:p>
          <a:p>
            <a:pPr lvl="1"/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91885D-1C87-443E-9B88-E07C343FE191}" type="datetime1">
              <a:rPr lang="fi-FI" smtClean="0">
                <a:solidFill>
                  <a:srgbClr val="FFFFFF"/>
                </a:solidFill>
              </a:rPr>
              <a:pPr>
                <a:defRPr/>
              </a:pPr>
              <a:t>10.12.2015</a:t>
            </a:fld>
            <a:endParaRPr lang="fi-FI">
              <a:solidFill>
                <a:srgbClr val="FFFFFF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>
                <a:solidFill>
                  <a:srgbClr val="FFFFFF"/>
                </a:solidFill>
              </a:rPr>
              <a:t>www.nuorisokanuuna.fi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B1FD-403A-4774-A5D9-3438BC98A8B2}" type="slidenum">
              <a:rPr lang="fi-FI" altLang="fi-FI" smtClean="0">
                <a:solidFill>
                  <a:srgbClr val="FFFFFF"/>
                </a:solidFill>
              </a:rPr>
              <a:pPr/>
              <a:t>8</a:t>
            </a:fld>
            <a:endParaRPr lang="fi-FI" alt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63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 smtClean="0"/>
              <a:t>Miten olemme hyödyntäneet mallia omassa kaupungissamme?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Esimerkkinä Lahden nuorisopalvelut</a:t>
            </a:r>
            <a:endParaRPr lang="fi-FI" dirty="0"/>
          </a:p>
          <a:p>
            <a:r>
              <a:rPr lang="fi-FI" dirty="0" smtClean="0"/>
              <a:t>Olemme itsearvioineet kaikki nuorisotilamme.</a:t>
            </a:r>
            <a:endParaRPr lang="fi-FI" dirty="0"/>
          </a:p>
          <a:p>
            <a:r>
              <a:rPr lang="fi-FI" dirty="0" smtClean="0"/>
              <a:t>Nuoret ovat itsearvioineet kaikki nuorisotilat ja auditoineet osan niistä (nuorilla oma </a:t>
            </a:r>
            <a:r>
              <a:rPr lang="fi-FI" dirty="0" err="1" smtClean="0"/>
              <a:t>kriteeristö</a:t>
            </a:r>
            <a:r>
              <a:rPr lang="fi-FI" dirty="0" smtClean="0"/>
              <a:t>).</a:t>
            </a:r>
          </a:p>
          <a:p>
            <a:r>
              <a:rPr lang="fi-FI" dirty="0" smtClean="0"/>
              <a:t>Auditointiyhteistyötä Tampereen ja Hyvinkään kanssa</a:t>
            </a:r>
          </a:p>
          <a:p>
            <a:r>
              <a:rPr lang="fi-FI" dirty="0" smtClean="0"/>
              <a:t>Nuorisotilat </a:t>
            </a:r>
            <a:r>
              <a:rPr lang="fi-FI" dirty="0"/>
              <a:t>on </a:t>
            </a:r>
            <a:r>
              <a:rPr lang="fi-FI" dirty="0" smtClean="0"/>
              <a:t>vertaisauditoitu yhteistyössä seutukuntien nuorisotoimien työntekijöiden kanssa</a:t>
            </a:r>
          </a:p>
          <a:p>
            <a:r>
              <a:rPr lang="fi-FI" dirty="0"/>
              <a:t>U</a:t>
            </a:r>
            <a:r>
              <a:rPr lang="fi-FI" dirty="0" smtClean="0"/>
              <a:t>usia työntekijöitä ja opiskelijoita on perehdytetty mallin avulla</a:t>
            </a:r>
          </a:p>
          <a:p>
            <a:r>
              <a:rPr lang="fi-FI" dirty="0" smtClean="0"/>
              <a:t>Koulutettu </a:t>
            </a:r>
            <a:r>
              <a:rPr lang="fi-FI" dirty="0" err="1" smtClean="0"/>
              <a:t>nuva</a:t>
            </a:r>
            <a:r>
              <a:rPr lang="fi-FI" dirty="0" smtClean="0"/>
              <a:t>-opettajia</a:t>
            </a:r>
          </a:p>
          <a:p>
            <a:r>
              <a:rPr lang="fi-FI" dirty="0" err="1" smtClean="0"/>
              <a:t>Parastettu</a:t>
            </a:r>
            <a:r>
              <a:rPr lang="fi-FI" dirty="0" smtClean="0"/>
              <a:t> hyviä ideoita toisilta tiloilta ja paikkakunnilta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91885D-1C87-443E-9B88-E07C343FE191}" type="datetime1">
              <a:rPr lang="fi-FI" smtClean="0"/>
              <a:pPr>
                <a:defRPr/>
              </a:pPr>
              <a:t>10.12.2015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www.nuorisokanuuna.fi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B1FD-403A-4774-A5D9-3438BC98A8B2}" type="slidenum">
              <a:rPr lang="fi-FI" altLang="fi-FI" smtClean="0"/>
              <a:pPr/>
              <a:t>9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2708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letusrakenne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6080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6080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650</Words>
  <Application>Microsoft Office PowerPoint</Application>
  <PresentationFormat>Näytössä katseltava diaesitys (4:3)</PresentationFormat>
  <Paragraphs>157</Paragraphs>
  <Slides>12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2</vt:i4>
      </vt:variant>
      <vt:variant>
        <vt:lpstr>Dian otsikot</vt:lpstr>
      </vt:variant>
      <vt:variant>
        <vt:i4>12</vt:i4>
      </vt:variant>
    </vt:vector>
  </HeadingPairs>
  <TitlesOfParts>
    <vt:vector size="20" baseType="lpstr">
      <vt:lpstr>Arial Unicode MS</vt:lpstr>
      <vt:lpstr>Arial</vt:lpstr>
      <vt:lpstr>Calibri</vt:lpstr>
      <vt:lpstr>Times New Roman</vt:lpstr>
      <vt:lpstr>Wingdings</vt:lpstr>
      <vt:lpstr>Oletusrakenne</vt:lpstr>
      <vt:lpstr>Image</vt:lpstr>
      <vt:lpstr>Photo Editor -valokuva</vt:lpstr>
      <vt:lpstr>Nuorisotyön laadun arviointi Nuorisotyön itsearviointi- ja auditointimalli</vt:lpstr>
      <vt:lpstr>Mitä on kunnallinen nuorisotyö?</vt:lpstr>
      <vt:lpstr>Nuorisotyön perusajatukset</vt:lpstr>
      <vt:lpstr>Mikä on nuorisotyön itsearviointi-/auditointimalli? </vt:lpstr>
      <vt:lpstr>Miten nuorisotyön itsearviointi-/auditointimallia käytetään?</vt:lpstr>
      <vt:lpstr>Laadun arvioinnin kriteeristö </vt:lpstr>
      <vt:lpstr>Kriteeristöjä on luotu useille eri toiminnoille </vt:lpstr>
      <vt:lpstr>Miksi nuorisotyötä arvioidaan?  </vt:lpstr>
      <vt:lpstr>Miten olemme hyödyntäneet mallia omassa kaupungissamme?</vt:lpstr>
      <vt:lpstr>                 Alueellisen nuorisotyön laatukriteeristö Osallisuus, alueellisuus, yhdenvertaisuus ja oppiminen kriteeristön läpäiseviä teemoja Arvioitavat kriteerit: </vt:lpstr>
      <vt:lpstr>Esimerkki kriteeristä avattuna eri tasokuvauksiin (suurempi numero pitää sisällään pienemmät) </vt:lpstr>
      <vt:lpstr>Lähteet ja linkkejä</vt:lpstr>
    </vt:vector>
  </TitlesOfParts>
  <Company>Media-Akseli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Nuorisokanuuna</dc:title>
  <dc:creator>media-akseli</dc:creator>
  <cp:lastModifiedBy>Lappalainen Suvi</cp:lastModifiedBy>
  <cp:revision>130</cp:revision>
  <cp:lastPrinted>2015-06-02T10:23:25Z</cp:lastPrinted>
  <dcterms:created xsi:type="dcterms:W3CDTF">2007-10-17T07:07:52Z</dcterms:created>
  <dcterms:modified xsi:type="dcterms:W3CDTF">2015-12-10T08:19:20Z</dcterms:modified>
</cp:coreProperties>
</file>