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83268"/>
          </a:xfrm>
        </p:spPr>
        <p:txBody>
          <a:bodyPr/>
          <a:lstStyle/>
          <a:p>
            <a:r>
              <a:rPr lang="fi-FI" sz="3200" dirty="0" smtClean="0"/>
              <a:t>NUORTEN ITSEARVIOINTI- JA AUDITOINTIKRITEERIT NUORISOTALOTOIMINTAAN</a:t>
            </a:r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11" y="3690285"/>
            <a:ext cx="4056641" cy="14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HISTORIAA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Ensimmäisten nuorten kriteerien teko </a:t>
            </a:r>
            <a:r>
              <a:rPr lang="fi-FI" dirty="0" smtClean="0"/>
              <a:t>2012 </a:t>
            </a:r>
          </a:p>
          <a:p>
            <a:pPr lvl="1"/>
            <a:r>
              <a:rPr lang="fi-FI" dirty="0" smtClean="0"/>
              <a:t>pohjana </a:t>
            </a:r>
            <a:r>
              <a:rPr lang="fi-FI" dirty="0"/>
              <a:t>aikuisten kriteerit</a:t>
            </a:r>
          </a:p>
          <a:p>
            <a:pPr lvl="1"/>
            <a:r>
              <a:rPr lang="fi-FI" dirty="0"/>
              <a:t>”suomennos” nuorten kielelle ja kriteerien </a:t>
            </a:r>
            <a:r>
              <a:rPr lang="fi-FI" dirty="0" smtClean="0"/>
              <a:t>karsinta </a:t>
            </a:r>
          </a:p>
          <a:p>
            <a:pPr lvl="2"/>
            <a:r>
              <a:rPr lang="fi-FI" sz="1000" dirty="0" smtClean="0"/>
              <a:t>(työryhmässä 4 nuorta Lappeenrannasta sekä ohjaajat Haminasta, Kotkasta, Kouvolasta ja Lappeenrannasta)</a:t>
            </a:r>
            <a:endParaRPr lang="fi-FI" sz="1000" dirty="0"/>
          </a:p>
          <a:p>
            <a:pPr lvl="1"/>
            <a:r>
              <a:rPr lang="fi-FI" dirty="0"/>
              <a:t>Näillä kriteereillä itsearviointeja ja auditointeja sekä nuorten </a:t>
            </a:r>
            <a:r>
              <a:rPr lang="fi-FI" dirty="0" smtClean="0"/>
              <a:t>auditointikoulutus </a:t>
            </a:r>
            <a:r>
              <a:rPr lang="fi-FI" dirty="0"/>
              <a:t>syksyllä 2014</a:t>
            </a:r>
          </a:p>
          <a:p>
            <a:pPr lvl="1"/>
            <a:r>
              <a:rPr lang="fi-FI" dirty="0" err="1"/>
              <a:t>kriteeristö</a:t>
            </a:r>
            <a:r>
              <a:rPr lang="fi-FI" dirty="0"/>
              <a:t> todettiin raskaaksi ja liian vaikeaselkoiseksi nuorille</a:t>
            </a:r>
          </a:p>
          <a:p>
            <a:pPr lvl="2"/>
            <a:r>
              <a:rPr lang="fi-FI" dirty="0"/>
              <a:t>vrt. ravintolan omavalvontasuunnitelma &lt;&gt; asiakaspalaute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34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1" y="883278"/>
            <a:ext cx="9601196" cy="1303867"/>
          </a:xfrm>
        </p:spPr>
        <p:txBody>
          <a:bodyPr/>
          <a:lstStyle/>
          <a:p>
            <a:r>
              <a:rPr lang="fi-FI" dirty="0" smtClean="0"/>
              <a:t>UUSIEN KRITEERIEN TEKO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i-FI" dirty="0" smtClean="0"/>
              <a:t>SYKSY </a:t>
            </a:r>
            <a:r>
              <a:rPr lang="fi-FI" dirty="0"/>
              <a:t>2015</a:t>
            </a:r>
          </a:p>
          <a:p>
            <a:pPr lvl="1"/>
            <a:r>
              <a:rPr lang="fi-FI" dirty="0" smtClean="0"/>
              <a:t>Nettikysely </a:t>
            </a:r>
            <a:r>
              <a:rPr lang="fi-FI" dirty="0"/>
              <a:t>nuorille; mitkä asiat ovat tärkeitä nuorisotalolla (vastauksia 52 nuorelta kuudelta paikkakunnalta)</a:t>
            </a:r>
          </a:p>
          <a:p>
            <a:pPr lvl="1"/>
            <a:r>
              <a:rPr lang="fi-FI" dirty="0"/>
              <a:t>vastausten purku ja kriteerien </a:t>
            </a:r>
            <a:r>
              <a:rPr lang="fi-FI" dirty="0" smtClean="0"/>
              <a:t>esivalinta</a:t>
            </a:r>
            <a:endParaRPr lang="fi-FI" sz="1500" dirty="0"/>
          </a:p>
          <a:p>
            <a:pPr lvl="2"/>
            <a:r>
              <a:rPr lang="fi-FI" sz="1300" dirty="0" smtClean="0"/>
              <a:t>(Työryhmässä ohjaajat Haminasta, Imatralta, Kotkasta, Kouvolasta, Lappeenrannasta ja Luumäeltä)</a:t>
            </a:r>
            <a:endParaRPr lang="fi-FI" sz="1300" dirty="0"/>
          </a:p>
          <a:p>
            <a:pPr lvl="1"/>
            <a:r>
              <a:rPr lang="fi-FI" dirty="0" smtClean="0"/>
              <a:t>Kotitehtävänä kriteereiden esivalmistelu yhdessä muutaman nuoren kanssa</a:t>
            </a:r>
          </a:p>
          <a:p>
            <a:pPr lvl="0">
              <a:buClr>
                <a:srgbClr val="D9B247"/>
              </a:buClr>
            </a:pPr>
            <a:r>
              <a:rPr lang="fi-FI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KEVÄT 2016</a:t>
            </a:r>
            <a:endParaRPr lang="fi-FI" dirty="0"/>
          </a:p>
          <a:p>
            <a:pPr lvl="1"/>
            <a:r>
              <a:rPr lang="fi-FI" dirty="0" smtClean="0"/>
              <a:t>Nuorten </a:t>
            </a:r>
            <a:r>
              <a:rPr lang="fi-FI" dirty="0"/>
              <a:t>tapaaminen Nuorisokeskus Anjalassa; kriteerien teko. </a:t>
            </a:r>
            <a:endParaRPr lang="fi-FI" dirty="0" smtClean="0"/>
          </a:p>
          <a:p>
            <a:pPr lvl="2"/>
            <a:r>
              <a:rPr lang="fi-FI" sz="1300" dirty="0" smtClean="0"/>
              <a:t>(Työryhmässä Haminasta 2 nuorta, </a:t>
            </a:r>
            <a:r>
              <a:rPr lang="fi-FI" sz="1300" dirty="0" err="1" smtClean="0"/>
              <a:t>Kouvolstaa</a:t>
            </a:r>
            <a:r>
              <a:rPr lang="fi-FI" sz="1300" dirty="0" smtClean="0"/>
              <a:t> 3 nuorta ja 1 ohjaaja, Kotkasta 2 nuorta ja yksi ohjaaja </a:t>
            </a:r>
            <a:r>
              <a:rPr lang="fi-FI" sz="1300" dirty="0"/>
              <a:t>ja </a:t>
            </a:r>
            <a:r>
              <a:rPr lang="fi-FI" sz="1300" dirty="0" smtClean="0"/>
              <a:t>Lappeenrannasta 2 nuorta ja yksi ohjaaja)</a:t>
            </a:r>
            <a:endParaRPr lang="fi-FI" sz="1300" dirty="0"/>
          </a:p>
          <a:p>
            <a:pPr lvl="1"/>
            <a:r>
              <a:rPr lang="fi-FI" dirty="0" smtClean="0"/>
              <a:t>Nuoret valitsivat neljä kriteeriä ja tekivät jokaiselle kriteerille </a:t>
            </a:r>
            <a:r>
              <a:rPr lang="fi-FI" dirty="0"/>
              <a:t>neljä </a:t>
            </a:r>
            <a:r>
              <a:rPr lang="fi-FI" dirty="0" smtClean="0"/>
              <a:t>tasokuvausta </a:t>
            </a:r>
            <a:r>
              <a:rPr lang="fi-FI" sz="1300" dirty="0" smtClean="0"/>
              <a:t>(samat tasot, kuin aikuisten mallissa)</a:t>
            </a:r>
            <a:endParaRPr lang="fi-FI" sz="1300" dirty="0"/>
          </a:p>
          <a:p>
            <a:pPr lvl="1"/>
            <a:r>
              <a:rPr lang="fi-FI" dirty="0"/>
              <a:t>Kriteerien testaus </a:t>
            </a:r>
            <a:r>
              <a:rPr lang="fi-FI" dirty="0" smtClean="0"/>
              <a:t>oman talon itsearviointina </a:t>
            </a:r>
            <a:r>
              <a:rPr lang="fi-FI" dirty="0"/>
              <a:t>sekä auditoinnit Kotka-Hamina ja Kouvola-Lappeenranta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3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08811" y="129310"/>
            <a:ext cx="9601196" cy="452582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2700" dirty="0" smtClean="0"/>
              <a:t>NUORTEN AUDITOINTIKRITEERIT NUORISOTALOTOIMINTAAN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70621"/>
              </p:ext>
            </p:extLst>
          </p:nvPr>
        </p:nvGraphicFramePr>
        <p:xfrm>
          <a:off x="905162" y="683491"/>
          <a:ext cx="10372437" cy="5597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086"/>
                <a:gridCol w="2074086"/>
                <a:gridCol w="2074755"/>
                <a:gridCol w="2074755"/>
                <a:gridCol w="2074755"/>
              </a:tblGrid>
              <a:tr h="56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</a:rPr>
                        <a:t>KRITEERI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</a:rPr>
                        <a:t> </a:t>
                      </a:r>
                      <a:endParaRPr lang="fi-FI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</a:rPr>
                        <a:t>1 heikko / puutteellinen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</a:rPr>
                        <a:t> </a:t>
                      </a:r>
                      <a:endParaRPr lang="fi-FI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</a:rPr>
                        <a:t>2 välttävä</a:t>
                      </a:r>
                      <a:endParaRPr lang="fi-FI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>
                          <a:effectLst/>
                        </a:rPr>
                        <a:t>3 hyvä</a:t>
                      </a:r>
                      <a:endParaRPr lang="fi-FI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effectLst/>
                        </a:rPr>
                        <a:t>4 erinomainen</a:t>
                      </a:r>
                      <a:endParaRPr lang="fi-FI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</a:tr>
              <a:tr h="1131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1. Ohjaajien toiminta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Ohjaajat ovat välinpitämättömiä ja epäsosiaalisia.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Heitä ei kiinnosta nuorten asiat, eivätkä he huomioi nuoria.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He puhuvat tai käyttäytyvät epäasiallisesti.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Ohjaajat keskustelevat ja viettävät aikaa jonkin verran nuorten kanssa. He pitävät jonkinlaista kuria, mutta eivät kohtele nuoria tasavertaisesti.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Ohjaajat ovat huumorintajuisia ja luotettavia. He ovat kiinnostuneita nuorten asioista. He ovat myös hauskoja ja ottavat nuoret huomioon.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Ohjaajat lähtevät mukaan nuorten juttuihin. He ovat rentoja, mutta osaa myös pitää kuria. He kuuntelevat nuoria ja juttelevat ja kyselevät nuorilta. He ovat positiivisia.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</a:tr>
              <a:tr h="150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2. Ilmapiiri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Talolla esiintyy kiusaamista, rasismia tai syrjintää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Ohjaajien ja nuorten väliset suhteet ovat huonot eivätkä nuoretkaan tule toimeen keskenään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Uusia kävijöitä ei huomioida.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Varastelua ja tavaroiden rikkomista esiintyy toistuvasti.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Talolla on meluisaa.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Talolla tullaan toimeen melkein kaikkien kanssa, mutta pientä riitaa/syrjintää esiintyy.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Muista puhutaan joskus selän takana.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Sääntöjä laiminlyödään välillä.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Varastelua ja tavaroiden rikkomista esiintyy toisinaan.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Talolla kaikki tulevat jotenkuten toimeen keskenään.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Kaikki talolla kävijät hyväksytään ja otetaan huomioon.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Mahdolliseen kiusaamiseen puututaan välittömästi.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Talolla on harvoin meluisaa.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Varastelua ja tavaroiden rikkomista esiintyy harvoin.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Talolla kaikki tulevat hyvin toimeen keskenään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Asioita tehdään yhdessä ja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autetaan muita.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Uudet kävijät otetaan avosylin vastaan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Ketään ei kiusata.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Noudatetaan sääntöjä.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Ei rikota paikkoja eikä varastella.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</a:tr>
              <a:tr h="1084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3. Välineet ja kalusteet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Kalusteet ja välineet ovat vanhoja ja rikkinäisiä ja epämukavia.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Uusia kalusteita ja välineitä ei hankita rikkoutuneiden tilalle.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Kalusteet ja välineet ovat käyttökelpoisia, mutta vanhoja.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Uusia hankitaan harvoin eikä nuorten mielipidettä kysytä hankintoja tehtäessä.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Kalusteet ja välineet ovat ehjiä, mukavia ja käyttökelpoisia.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Uusia hankitaan säännöllisesti ja nuorten toiveita kuullaan hankintoja tehtäessä.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Kalusteet ja välineet ovat uusia, ehjiä, mukavia ja käyttökelpoisia.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Välineet ovat hyvässä kunnossa ja niitä on riittävästi. Välineitä uusitaan säännöllisesti ja nuoret ovat mukana hankintoja tehtäessä.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</a:tr>
              <a:tr h="1314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4. Tiedotus ja sosiaalinen media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Talolla ei ole ollenkaan nettisivuja eikä sosiaalisessa mediassa tiedoteta nuorisotalon tapahtumista eikä aukioloajoista mitään.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Nuorisotalolla on käytössä jotain sosiaalisenmedian kanavia mutta niitä ei käytetä tarpeeksi aktiivisesti.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Talolla on käytössä useita sosiaalisenmedian kanavia ja niissä ollaan melko aktiivisia. Asioista tiedotetaan yleensä ajoissa.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Nuorisotalolla on omat hyvät nettisivut ja sosiaalisessa mediassa on useita tiedotus kanavia joita päivitetään todella usein. Tiedotus on asiallista ja selkeää.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94" marR="365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7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456</Words>
  <Application>Microsoft Office PowerPoint</Application>
  <PresentationFormat>Laajakuva</PresentationFormat>
  <Paragraphs>104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Orgaaninen</vt:lpstr>
      <vt:lpstr>NUORTEN ITSEARVIOINTI- JA AUDITOINTIKRITEERIT NUORISOTALOTOIMINTAAN</vt:lpstr>
      <vt:lpstr>HISTORIAA</vt:lpstr>
      <vt:lpstr>UUSIEN KRITEERIEN TEKO</vt:lpstr>
      <vt:lpstr> NUORTEN AUDITOINTIKRITEERIT NUORISOTALOTOIMINTAAN </vt:lpstr>
    </vt:vector>
  </TitlesOfParts>
  <Company>Saimaan talous ja tieto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NUORTEN ITSEARVIOINTI- JA AUDITOINTIKRITEERIT</dc:title>
  <dc:creator>Autiomäki Riitta</dc:creator>
  <cp:lastModifiedBy>Räikkönen Sirpa</cp:lastModifiedBy>
  <cp:revision>7</cp:revision>
  <cp:lastPrinted>2016-03-17T07:11:05Z</cp:lastPrinted>
  <dcterms:created xsi:type="dcterms:W3CDTF">2016-03-17T06:26:45Z</dcterms:created>
  <dcterms:modified xsi:type="dcterms:W3CDTF">2016-03-22T12:05:27Z</dcterms:modified>
</cp:coreProperties>
</file>