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4" r:id="rId4"/>
    <p:sldId id="278" r:id="rId5"/>
    <p:sldId id="277" r:id="rId6"/>
    <p:sldId id="262" r:id="rId7"/>
    <p:sldId id="265" r:id="rId8"/>
    <p:sldId id="285" r:id="rId9"/>
    <p:sldId id="279" r:id="rId10"/>
    <p:sldId id="268" r:id="rId11"/>
    <p:sldId id="269" r:id="rId12"/>
    <p:sldId id="270" r:id="rId13"/>
    <p:sldId id="271" r:id="rId14"/>
    <p:sldId id="280" r:id="rId15"/>
    <p:sldId id="286" r:id="rId16"/>
    <p:sldId id="287" r:id="rId17"/>
    <p:sldId id="272" r:id="rId18"/>
    <p:sldId id="275" r:id="rId19"/>
  </p:sldIdLst>
  <p:sldSz cx="12192000" cy="6858000"/>
  <p:notesSz cx="6794500" cy="9906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0"/>
    <a:srgbClr val="FCE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20E05-ADA0-4E07-A6BD-D806E9A9F0F4}" type="datetimeFigureOut">
              <a:rPr lang="fi-FI" smtClean="0"/>
              <a:t>27.3.2019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0AA26-0F4E-4F10-AF2E-DC026DECEA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72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0AA26-0F4E-4F10-AF2E-DC026DECEA5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29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EA1E-8753-4DAB-A8F0-C54284D07347}" type="datetime1">
              <a:rPr lang="fi-FI" smtClean="0"/>
              <a:t>27.3.2019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86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5036-C207-47D2-952C-3C1A8976B7AE}" type="datetime1">
              <a:rPr lang="fi-FI" smtClean="0"/>
              <a:t>27.3.2019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312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B003-C0EE-44EA-95DE-73DF0D49C667}" type="datetime1">
              <a:rPr lang="fi-FI" smtClean="0"/>
              <a:t>27.3.2019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50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/>
              <a:t>27.3.2019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88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CCA5-CDEB-4751-905E-86B7F54E603C}" type="datetime1">
              <a:rPr lang="fi-FI" smtClean="0"/>
              <a:t>27.3.2019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64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524D-4281-4207-B6D8-B5F616136222}" type="datetime1">
              <a:rPr lang="fi-FI" smtClean="0"/>
              <a:t>27.3.2019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23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399C-AFC4-42FB-8CB0-1CF7EC69B097}" type="datetime1">
              <a:rPr lang="fi-FI" smtClean="0"/>
              <a:t>27.3.2019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43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CE38-9744-443B-A247-D1005F8F15F6}" type="datetime1">
              <a:rPr lang="fi-FI" smtClean="0"/>
              <a:t>27.3.2019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45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062FB-F269-43CB-BFEB-0FF7432596EC}" type="datetime1">
              <a:rPr lang="fi-FI" smtClean="0"/>
              <a:t>27.3.2019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46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2742-9A35-4513-9FFB-51B2DB762059}" type="datetime1">
              <a:rPr lang="fi-FI" smtClean="0"/>
              <a:t>27.3.2019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95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DCDD-BF1E-4AE3-AC2C-D9323E51222B}" type="datetime1">
              <a:rPr lang="fi-FI" smtClean="0"/>
              <a:t>27.3.2019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72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79B2A-D7BE-41D2-84D6-9D1E58DB98FC}" type="datetime1">
              <a:rPr lang="fi-FI" smtClean="0"/>
              <a:t>27.3.2019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Kunnallisen nuorisotyön osaamiskeskus Kanuuna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5FFB-B1CB-4F3F-A162-14958D88BC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3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dGh10YDrB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kG71A1CEn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573D-5F8C-4ABD-8A14-64A68DBE7062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1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3" y="2172569"/>
            <a:ext cx="10619851" cy="24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2102" y="120799"/>
            <a:ext cx="4945224" cy="1325563"/>
          </a:xfrm>
        </p:spPr>
        <p:txBody>
          <a:bodyPr>
            <a:no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LOGBOOK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10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1721796" y="1906621"/>
            <a:ext cx="8891081" cy="427034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fi-FI" sz="20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Logbook</a:t>
            </a:r>
            <a:r>
              <a:rPr lang="fi-FI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tarjoaa mahdollisuuden ottaa uusia tunnuslukuja käyttöön: t</a:t>
            </a:r>
            <a:r>
              <a:rPr lang="fi-FI" sz="20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oimintakerrat</a:t>
            </a:r>
            <a:r>
              <a:rPr lang="fi-FI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toimintatunnit ja nuorten tuottaman toiminnan osuus.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fi-FI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fi-FI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Yhdessä muiden tunnuslukujen ja kerätyn tiedon (esim. itsearvioinnit, auditoinnit, asiakastyytyväisyyskyselyt, jne.) muodostuu aiempaa monipuolisempi kuva nuorisopalveluiden määrästä ja laadusta.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fi-FI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Keksin kyselyistä (Kanuunan pilotti) mahdollisuus saada lisää dataa.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fi-FI" sz="20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Lukujen kautta mahdollisuus paitsi seurata ja raportoida, myös pohtia toimintaa uusista näkökulmista, pohtia asioiden syy-seuraus –suhteita, herättää keskustelua. </a:t>
            </a:r>
            <a:endParaRPr lang="fi-FI" sz="200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26191" y="1102529"/>
            <a:ext cx="346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ESIMIESTYÖSSÄ</a:t>
            </a:r>
            <a:endParaRPr lang="fi-FI" sz="28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6306" y="511277"/>
            <a:ext cx="9029293" cy="814286"/>
          </a:xfrm>
        </p:spPr>
        <p:txBody>
          <a:bodyPr>
            <a:noAutofit/>
          </a:bodyPr>
          <a:lstStyle/>
          <a:p>
            <a:r>
              <a:rPr lang="fi-FI" sz="2800" dirty="0" smtClean="0">
                <a:latin typeface="Arial Black" panose="020B0A04020102020204" pitchFamily="34" charset="0"/>
              </a:rPr>
              <a:t>ESIMERKKI</a:t>
            </a:r>
            <a:endParaRPr lang="fi-FI" sz="2800" dirty="0">
              <a:latin typeface="Arial Black" panose="020B0A040201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11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063" y="1170549"/>
            <a:ext cx="9036997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7" y="3522582"/>
            <a:ext cx="758835" cy="475239"/>
          </a:xfrm>
          <a:prstGeom prst="rect">
            <a:avLst/>
          </a:prstGeom>
        </p:spPr>
      </p:pic>
      <p:sp>
        <p:nvSpPr>
          <p:cNvPr id="15" name="Pyöristetty suorakulmio 14"/>
          <p:cNvSpPr/>
          <p:nvPr/>
        </p:nvSpPr>
        <p:spPr>
          <a:xfrm>
            <a:off x="-363794" y="567165"/>
            <a:ext cx="12860593" cy="1589637"/>
          </a:xfrm>
          <a:prstGeom prst="roundRect">
            <a:avLst/>
          </a:prstGeom>
          <a:solidFill>
            <a:schemeClr val="bg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522772" y="2543606"/>
            <a:ext cx="993967" cy="683567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12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1560516" y="2853548"/>
            <a:ext cx="9724103" cy="340471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400" dirty="0">
              <a:solidFill>
                <a:schemeClr val="bg1"/>
              </a:solidFill>
              <a:latin typeface="Arial Unicode M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 smtClean="0">
                <a:latin typeface="Arial Black" panose="020B0A04020102020204" pitchFamily="34" charset="0"/>
              </a:rPr>
              <a:t/>
            </a:r>
            <a:br>
              <a:rPr lang="fi-FI" sz="2400" dirty="0" smtClean="0">
                <a:latin typeface="Arial Black" panose="020B0A04020102020204" pitchFamily="34" charset="0"/>
              </a:rPr>
            </a:br>
            <a:r>
              <a:rPr lang="fi-FI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fi-FI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Saadaanko esimerkiksi </a:t>
            </a:r>
            <a:r>
              <a:rPr lang="fi-FI" sz="2600" dirty="0">
                <a:solidFill>
                  <a:srgbClr val="000000"/>
                </a:solidFill>
                <a:latin typeface="Arial Unicode MS"/>
              </a:rPr>
              <a:t>kävijämäärää nostettua, </a:t>
            </a: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jos:</a:t>
            </a:r>
            <a:br>
              <a:rPr lang="fi-FI" sz="2600" dirty="0" smtClean="0">
                <a:solidFill>
                  <a:srgbClr val="000000"/>
                </a:solidFill>
                <a:latin typeface="Arial Unicode MS"/>
              </a:rPr>
            </a:b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 </a:t>
            </a:r>
            <a:endParaRPr lang="fi-FI" sz="2600" dirty="0">
              <a:solidFill>
                <a:srgbClr val="000000"/>
              </a:solidFill>
              <a:latin typeface="Arial Unicode M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koetetaan </a:t>
            </a:r>
            <a:r>
              <a:rPr lang="fi-FI" sz="2600" dirty="0">
                <a:solidFill>
                  <a:srgbClr val="000000"/>
                </a:solidFill>
                <a:latin typeface="Arial Unicode MS"/>
              </a:rPr>
              <a:t>vaikuttaa </a:t>
            </a: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itsearviointikohteisiin</a:t>
            </a:r>
            <a:br>
              <a:rPr lang="fi-FI" sz="2600" dirty="0" smtClean="0">
                <a:solidFill>
                  <a:srgbClr val="000000"/>
                </a:solidFill>
                <a:latin typeface="Arial Unicode MS"/>
              </a:rPr>
            </a:b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(valitaan </a:t>
            </a:r>
            <a:r>
              <a:rPr lang="fi-FI" sz="2600" dirty="0">
                <a:solidFill>
                  <a:srgbClr val="000000"/>
                </a:solidFill>
                <a:latin typeface="Arial Unicode MS"/>
              </a:rPr>
              <a:t>kehittämiskohteita ja tehdään niihin parannuksia</a:t>
            </a: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)</a:t>
            </a:r>
            <a:br>
              <a:rPr lang="fi-FI" sz="2600" dirty="0" smtClean="0">
                <a:solidFill>
                  <a:srgbClr val="000000"/>
                </a:solidFill>
                <a:latin typeface="Arial Unicode MS"/>
              </a:rPr>
            </a:br>
            <a:endParaRPr lang="fi-FI" sz="2600" dirty="0" smtClean="0">
              <a:solidFill>
                <a:srgbClr val="000000"/>
              </a:solidFill>
              <a:latin typeface="Arial Unicode M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lisätään </a:t>
            </a:r>
            <a:r>
              <a:rPr lang="fi-FI" sz="2600" dirty="0">
                <a:solidFill>
                  <a:srgbClr val="000000"/>
                </a:solidFill>
                <a:latin typeface="Arial Unicode MS"/>
              </a:rPr>
              <a:t>toimintakertojen </a:t>
            </a: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määrää</a:t>
            </a:r>
            <a:br>
              <a:rPr lang="fi-FI" sz="2600" dirty="0" smtClean="0">
                <a:solidFill>
                  <a:srgbClr val="000000"/>
                </a:solidFill>
                <a:latin typeface="Arial Unicode MS"/>
              </a:rPr>
            </a:br>
            <a:endParaRPr lang="fi-FI" sz="2600" dirty="0" smtClean="0">
              <a:solidFill>
                <a:srgbClr val="000000"/>
              </a:solidFill>
              <a:latin typeface="Arial Unicode M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lisätään toimintatunteja</a:t>
            </a:r>
            <a:br>
              <a:rPr lang="fi-FI" sz="2600" dirty="0" smtClean="0">
                <a:solidFill>
                  <a:srgbClr val="000000"/>
                </a:solidFill>
                <a:latin typeface="Arial Unicode MS"/>
              </a:rPr>
            </a:br>
            <a:endParaRPr lang="fi-FI" sz="2600" dirty="0" smtClean="0">
              <a:solidFill>
                <a:srgbClr val="000000"/>
              </a:solidFill>
              <a:latin typeface="Arial Unicode MS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2600" dirty="0" smtClean="0">
                <a:solidFill>
                  <a:srgbClr val="000000"/>
                </a:solidFill>
                <a:latin typeface="Arial Unicode MS"/>
              </a:rPr>
              <a:t>pyritään </a:t>
            </a:r>
            <a:r>
              <a:rPr lang="fi-FI" sz="2600" dirty="0">
                <a:solidFill>
                  <a:srgbClr val="000000"/>
                </a:solidFill>
                <a:latin typeface="Arial Unicode MS"/>
              </a:rPr>
              <a:t>lisäämään nuorten tuottaman toiminnan prosenttiosuutta?</a:t>
            </a:r>
            <a:endParaRPr lang="fi-FI" sz="2600" dirty="0"/>
          </a:p>
        </p:txBody>
      </p:sp>
      <p:sp>
        <p:nvSpPr>
          <p:cNvPr id="2" name="Tekstiruutu 1"/>
          <p:cNvSpPr txBox="1"/>
          <p:nvPr/>
        </p:nvSpPr>
        <p:spPr>
          <a:xfrm>
            <a:off x="1700979" y="713656"/>
            <a:ext cx="902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 Unicode MS"/>
              </a:rPr>
              <a:t>Mitä yhteyttä luvuilla on toisiinsa?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 Unicode MS"/>
              </a:rPr>
              <a:t>Vaikuttaako muutokset jossain mittarissa toisiin mittareihin?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Arial Unicode MS"/>
              </a:rPr>
              <a:t>Mihin mittareihin voidaan helpoiten vaikuttaa? </a:t>
            </a:r>
            <a:endParaRPr lang="fi-FI" sz="2000" i="1" dirty="0">
              <a:latin typeface="Arial Unicode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Arial Unicode MS"/>
              </a:rPr>
              <a:t>Mihin </a:t>
            </a:r>
            <a:r>
              <a:rPr lang="fi-FI" sz="2000" dirty="0">
                <a:latin typeface="Arial Unicode MS"/>
              </a:rPr>
              <a:t>mittareihin ei voida suoraan vaikuttaa?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634260" y="2691504"/>
            <a:ext cx="323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2800" dirty="0">
                <a:solidFill>
                  <a:prstClr val="black"/>
                </a:solidFill>
                <a:latin typeface="Arial Black" panose="020B0A04020102020204" pitchFamily="34" charset="0"/>
              </a:rPr>
              <a:t>AJATUSLEIKKI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2" y="4310638"/>
            <a:ext cx="565404" cy="352812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3" y="4818945"/>
            <a:ext cx="408082" cy="25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13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08562" y="155643"/>
            <a:ext cx="11138170" cy="6021321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i-FI" cap="small" dirty="0" smtClean="0">
                <a:latin typeface="Arial Black" panose="020B0A04020102020204" pitchFamily="34" charset="0"/>
              </a:rPr>
              <a:t>Lappeenrannan lasten </a:t>
            </a:r>
            <a:r>
              <a:rPr lang="fi-FI" cap="small" dirty="0">
                <a:latin typeface="Arial Black" panose="020B0A04020102020204" pitchFamily="34" charset="0"/>
              </a:rPr>
              <a:t>ja </a:t>
            </a:r>
            <a:r>
              <a:rPr lang="fi-FI" cap="small" dirty="0" smtClean="0">
                <a:latin typeface="Arial Black" panose="020B0A04020102020204" pitchFamily="34" charset="0"/>
              </a:rPr>
              <a:t>nuorten</a:t>
            </a:r>
            <a:br>
              <a:rPr lang="fi-FI" cap="small" dirty="0" smtClean="0">
                <a:latin typeface="Arial Black" panose="020B0A04020102020204" pitchFamily="34" charset="0"/>
              </a:rPr>
            </a:br>
            <a:r>
              <a:rPr lang="fi-FI" cap="small" dirty="0" smtClean="0">
                <a:latin typeface="Arial Black" panose="020B0A04020102020204" pitchFamily="34" charset="0"/>
              </a:rPr>
              <a:t>lautakunnalle </a:t>
            </a:r>
            <a:r>
              <a:rPr lang="fi-FI" cap="small" dirty="0">
                <a:latin typeface="Arial Black" panose="020B0A04020102020204" pitchFamily="34" charset="0"/>
              </a:rPr>
              <a:t>raportoitavat luvut</a:t>
            </a:r>
          </a:p>
          <a:p>
            <a:pPr marL="0" indent="0" algn="ctr">
              <a:buNone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16" y="1259907"/>
            <a:ext cx="7279255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14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7" name="5dGh10YDrB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7453" y="199114"/>
            <a:ext cx="11117094" cy="625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15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63149" y="1917291"/>
            <a:ext cx="4886632" cy="4306528"/>
          </a:xfrm>
        </p:spPr>
        <p:txBody>
          <a:bodyPr>
            <a:normAutofit/>
          </a:bodyPr>
          <a:lstStyle/>
          <a:p>
            <a:pPr lvl="0"/>
            <a:r>
              <a:rPr lang="fi-FI" sz="2200" dirty="0">
                <a:solidFill>
                  <a:prstClr val="black"/>
                </a:solidFill>
              </a:rPr>
              <a:t>Antaa päättäjälle kokonaiskuvan kunnallisen nuorisotyön resurssien kohdentamisesta kunnassa (jos kunta dokumentoi kaiken toimintansa </a:t>
            </a:r>
            <a:r>
              <a:rPr lang="fi-FI" sz="2200" dirty="0" err="1">
                <a:solidFill>
                  <a:prstClr val="black"/>
                </a:solidFill>
              </a:rPr>
              <a:t>Logbookkiin</a:t>
            </a:r>
            <a:r>
              <a:rPr lang="fi-FI" sz="2200" dirty="0" smtClean="0">
                <a:solidFill>
                  <a:prstClr val="black"/>
                </a:solidFill>
              </a:rPr>
              <a:t>).</a:t>
            </a:r>
            <a:br>
              <a:rPr lang="fi-FI" sz="2200" dirty="0" smtClean="0">
                <a:solidFill>
                  <a:prstClr val="black"/>
                </a:solidFill>
              </a:rPr>
            </a:br>
            <a:endParaRPr lang="fi-FI" sz="2200" dirty="0">
              <a:solidFill>
                <a:prstClr val="black"/>
              </a:solidFill>
            </a:endParaRPr>
          </a:p>
          <a:p>
            <a:pPr lvl="0"/>
            <a:r>
              <a:rPr lang="fi-FI" sz="2200" dirty="0">
                <a:solidFill>
                  <a:prstClr val="black"/>
                </a:solidFill>
              </a:rPr>
              <a:t>Helpottaa tavoitteiden ja tulosten asettamista ja </a:t>
            </a:r>
            <a:r>
              <a:rPr lang="fi-FI" sz="2200" dirty="0" smtClean="0">
                <a:solidFill>
                  <a:prstClr val="black"/>
                </a:solidFill>
              </a:rPr>
              <a:t>seurantaa.</a:t>
            </a:r>
            <a:br>
              <a:rPr lang="fi-FI" sz="2200" dirty="0" smtClean="0">
                <a:solidFill>
                  <a:prstClr val="black"/>
                </a:solidFill>
              </a:rPr>
            </a:br>
            <a:endParaRPr lang="fi-FI" sz="2200" dirty="0">
              <a:solidFill>
                <a:prstClr val="black"/>
              </a:solidFill>
            </a:endParaRPr>
          </a:p>
          <a:p>
            <a:pPr lvl="0"/>
            <a:r>
              <a:rPr lang="fi-FI" sz="2200" dirty="0">
                <a:solidFill>
                  <a:prstClr val="black"/>
                </a:solidFill>
              </a:rPr>
              <a:t>Avaa nuorisotyön moninaisuutta (erityisesti kun </a:t>
            </a:r>
            <a:r>
              <a:rPr lang="fi-FI" sz="2200" dirty="0" smtClean="0">
                <a:solidFill>
                  <a:prstClr val="black"/>
                </a:solidFill>
              </a:rPr>
              <a:t>päiväkirja-osio </a:t>
            </a:r>
            <a:r>
              <a:rPr lang="fi-FI" sz="2200" dirty="0">
                <a:solidFill>
                  <a:prstClr val="black"/>
                </a:solidFill>
              </a:rPr>
              <a:t>on laajemmin käytössä</a:t>
            </a:r>
            <a:r>
              <a:rPr lang="fi-FI" sz="2200" dirty="0" smtClean="0">
                <a:solidFill>
                  <a:prstClr val="black"/>
                </a:solidFill>
              </a:rPr>
              <a:t>).</a:t>
            </a:r>
            <a:endParaRPr lang="fi-FI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311285" y="225777"/>
            <a:ext cx="5085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LOGBOOK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36127" y="1174672"/>
            <a:ext cx="460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KUNTAPÄÄTTÄJÄLLE</a:t>
            </a:r>
            <a:endParaRPr lang="fi-FI" sz="28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63" y="2536723"/>
            <a:ext cx="4410589" cy="2802194"/>
          </a:xfrm>
          <a:prstGeom prst="rect">
            <a:avLst/>
          </a:prstGeom>
          <a:effectLst>
            <a:outerShdw dir="7860000" algn="ctr" rotWithShape="0">
              <a:srgbClr val="FFC3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650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selite-ellipsi 8"/>
          <p:cNvSpPr/>
          <p:nvPr/>
        </p:nvSpPr>
        <p:spPr>
          <a:xfrm>
            <a:off x="1426906" y="1333773"/>
            <a:ext cx="9338187" cy="4404096"/>
          </a:xfrm>
          <a:prstGeom prst="wedgeEllipseCallou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16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2853875" y="2282668"/>
            <a:ext cx="6791569" cy="4306528"/>
          </a:xfrm>
        </p:spPr>
        <p:txBody>
          <a:bodyPr>
            <a:normAutofit/>
          </a:bodyPr>
          <a:lstStyle/>
          <a:p>
            <a:pPr lvl="0"/>
            <a:r>
              <a:rPr lang="fi-FI" sz="2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Nyt </a:t>
            </a:r>
            <a:r>
              <a:rPr lang="fi-FI" sz="2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olemme poikenneet </a:t>
            </a:r>
            <a:r>
              <a:rPr lang="fi-FI" sz="2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 Heinolassa, Lappeenrannassa ja Taipalsaaressa. Otetaan vielä kommentit Tampereelta</a:t>
            </a:r>
            <a:r>
              <a:rPr lang="fi-FI" sz="2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  <a:p>
            <a:pPr lvl="0"/>
            <a:endParaRPr lang="fi-FI" sz="2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fi-FI" sz="2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Miten Tampereella käytetään </a:t>
            </a:r>
            <a:r>
              <a:rPr lang="fi-FI" sz="22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Logbookkia</a:t>
            </a:r>
            <a:r>
              <a:rPr lang="fi-FI" sz="2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fi-FI" sz="22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esihenkilöiden työvälineenä, työsuojelun työkaluna ja kaupungin sisäisen tarkastuksen </a:t>
            </a:r>
            <a:r>
              <a:rPr lang="fi-FI" sz="2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seurannassa?</a:t>
            </a:r>
            <a:endParaRPr lang="fi-FI" sz="2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311285" y="225777"/>
            <a:ext cx="5085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LOGBOOK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36127" y="1174672"/>
            <a:ext cx="460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KOMMENTIT</a:t>
            </a:r>
            <a:endParaRPr lang="fi-FI" sz="28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0196" y="201116"/>
            <a:ext cx="4980562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LOGBOOK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17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838200" y="2013625"/>
            <a:ext cx="10515600" cy="4163337"/>
          </a:xfrm>
        </p:spPr>
        <p:txBody>
          <a:bodyPr>
            <a:normAutofit/>
          </a:bodyPr>
          <a:lstStyle/>
          <a:p>
            <a:r>
              <a:rPr lang="fi-FI" sz="2200" dirty="0" smtClean="0"/>
              <a:t>Järjestelmän kehittäminen</a:t>
            </a:r>
          </a:p>
          <a:p>
            <a:r>
              <a:rPr lang="fi-FI" sz="2200" dirty="0" smtClean="0"/>
              <a:t>Nuorille kohdistetut kyselyt, pilotoinnit alkavat syksyllä 2019</a:t>
            </a:r>
          </a:p>
          <a:p>
            <a:r>
              <a:rPr lang="fi-FI" sz="2200" dirty="0"/>
              <a:t>Logbookilla kerätyn tiedon hyödyntäminen kartoituksissa, tutkimuksissa, vaikuttavuuden osoittamisessa yhdessä Kanuunan kumppaneiden </a:t>
            </a:r>
            <a:r>
              <a:rPr lang="fi-FI" sz="2200" dirty="0" smtClean="0"/>
              <a:t>kanssa</a:t>
            </a:r>
          </a:p>
          <a:p>
            <a:r>
              <a:rPr lang="fi-FI" sz="2200" dirty="0" smtClean="0"/>
              <a:t>Yhteistyössä </a:t>
            </a:r>
            <a:r>
              <a:rPr lang="fi-FI" sz="2200" dirty="0" err="1" smtClean="0"/>
              <a:t>XAMK:n</a:t>
            </a:r>
            <a:r>
              <a:rPr lang="fi-FI" sz="2200" dirty="0" smtClean="0"/>
              <a:t> kanssa kehitetään sähköinen alusta jossa järjestetään…</a:t>
            </a:r>
          </a:p>
          <a:p>
            <a:r>
              <a:rPr lang="fi-FI" sz="2200" dirty="0" smtClean="0"/>
              <a:t>Sähköisiä verkostotapaamisia </a:t>
            </a:r>
          </a:p>
          <a:p>
            <a:r>
              <a:rPr lang="fi-FI" sz="2200" dirty="0" err="1" smtClean="0"/>
              <a:t>Webinaareja</a:t>
            </a:r>
            <a:endParaRPr lang="fi-FI" sz="2200" dirty="0" smtClean="0"/>
          </a:p>
          <a:p>
            <a:r>
              <a:rPr lang="fi-FI" sz="2200" dirty="0" smtClean="0"/>
              <a:t>Verkkokoulutusta</a:t>
            </a:r>
          </a:p>
          <a:p>
            <a:r>
              <a:rPr lang="fi-FI" sz="2200" dirty="0" err="1" smtClean="0"/>
              <a:t>Yms</a:t>
            </a:r>
            <a:r>
              <a:rPr lang="fi-FI" sz="2200" dirty="0" smtClean="0"/>
              <a:t> </a:t>
            </a:r>
            <a:r>
              <a:rPr lang="fi-FI" sz="2200" dirty="0" err="1" smtClean="0"/>
              <a:t>yms</a:t>
            </a:r>
            <a:r>
              <a:rPr lang="fi-FI" sz="2200" dirty="0" smtClean="0"/>
              <a:t>…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72530" y="1184573"/>
            <a:ext cx="566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TULEVAISUUDEN NÄKYMIÄ</a:t>
            </a:r>
            <a:endParaRPr lang="fi-FI" sz="28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3723" y="172583"/>
            <a:ext cx="3754877" cy="1325563"/>
          </a:xfrm>
        </p:spPr>
        <p:txBody>
          <a:bodyPr>
            <a:no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KIITOS!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>
                <a:solidFill>
                  <a:prstClr val="white"/>
                </a:solidFill>
              </a:rPr>
              <a:pPr/>
              <a:t>27.3.2019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286419"/>
            <a:ext cx="4114800" cy="365125"/>
          </a:xfrm>
        </p:spPr>
        <p:txBody>
          <a:bodyPr/>
          <a:lstStyle/>
          <a:p>
            <a:r>
              <a:rPr lang="fi-FI" dirty="0">
                <a:solidFill>
                  <a:prstClr val="white"/>
                </a:solidFill>
              </a:rPr>
              <a:t>Kunnallisen nuorisotyön osaamiskeskus Kanuuna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>
                <a:solidFill>
                  <a:prstClr val="white"/>
                </a:solidFill>
              </a:rPr>
              <a:pPr/>
              <a:t>18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967283" y="2739645"/>
            <a:ext cx="5839700" cy="2695192"/>
          </a:xfrm>
        </p:spPr>
        <p:txBody>
          <a:bodyPr>
            <a:normAutofit/>
          </a:bodyPr>
          <a:lstStyle/>
          <a:p>
            <a:r>
              <a:rPr lang="fi-FI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Tilaa Kanuuna uutiset -uutiskirje</a:t>
            </a:r>
            <a:endParaRPr lang="fi-FI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i-FI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Facebook.com/</a:t>
            </a:r>
            <a:r>
              <a:rPr lang="fi-FI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OsaamiskeskusKanuuna</a:t>
            </a:r>
            <a:endParaRPr lang="fi-FI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i-FI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Instagram.com/</a:t>
            </a:r>
            <a:r>
              <a:rPr lang="fi-FI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kanuuna.osaamiskeskus</a:t>
            </a:r>
            <a:endParaRPr lang="fi-FI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i-FI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Twitter.com/Kanuunaverkosto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83" y="1540762"/>
            <a:ext cx="4391653" cy="30218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kstiruutu 6"/>
          <p:cNvSpPr txBox="1"/>
          <p:nvPr/>
        </p:nvSpPr>
        <p:spPr>
          <a:xfrm>
            <a:off x="5643716" y="5103892"/>
            <a:ext cx="5854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400" dirty="0" smtClean="0">
                <a:latin typeface="Arial Black" panose="020B0A04020102020204" pitchFamily="34" charset="0"/>
              </a:rPr>
              <a:t>Poikkea messupisteellämme!</a:t>
            </a:r>
            <a:endParaRPr lang="fi-FI" sz="2400" dirty="0">
              <a:latin typeface="Arial Black" panose="020B0A04020102020204" pitchFamily="34" charset="0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967283" y="1888063"/>
            <a:ext cx="4140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www.nuorisokanuuna.fi</a:t>
            </a:r>
          </a:p>
        </p:txBody>
      </p:sp>
    </p:spTree>
    <p:extLst>
      <p:ext uri="{BB962C8B-B14F-4D97-AF65-F5344CB8AC3E}">
        <p14:creationId xmlns:p14="http://schemas.microsoft.com/office/powerpoint/2010/main" val="33687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9651" y="223736"/>
            <a:ext cx="5001209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KANUUNA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2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8290" y="1731522"/>
            <a:ext cx="6284068" cy="4624827"/>
          </a:xfrm>
        </p:spPr>
        <p:txBody>
          <a:bodyPr/>
          <a:lstStyle/>
          <a:p>
            <a:r>
              <a:rPr lang="fi-FI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Kanuuna on kunnallisen nuorisotyön osaamiskeskus.</a:t>
            </a:r>
            <a:br>
              <a:rPr lang="fi-FI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fi-FI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i-FI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Yhtenä osaamiskeskustehtävistä on </a:t>
            </a:r>
            <a:r>
              <a:rPr lang="fi-FI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Logbookin</a:t>
            </a:r>
            <a:r>
              <a:rPr lang="fi-FI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käyttöönotto ja kehittäminen kuntien nuorisotoimissa.</a:t>
            </a:r>
            <a:br>
              <a:rPr lang="fi-FI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fi-FI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i-FI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Tavoitteena valtakunnallisesti kattava, reaaliaikainen tieto kunnallisesta nuorisotyöstä.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b="11971"/>
          <a:stretch/>
        </p:blipFill>
        <p:spPr>
          <a:xfrm>
            <a:off x="6849187" y="1298902"/>
            <a:ext cx="4504613" cy="4305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73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9926" y="211407"/>
            <a:ext cx="4991878" cy="1325563"/>
          </a:xfrm>
          <a:ln>
            <a:noFill/>
          </a:ln>
        </p:spPr>
        <p:txBody>
          <a:bodyPr>
            <a:no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LOGBOOK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3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838200" y="1546698"/>
            <a:ext cx="4745477" cy="4630265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Kunnille </a:t>
            </a:r>
            <a:r>
              <a:rPr lang="fi-FI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maksuton dokumentointijärjestelmä.</a:t>
            </a:r>
            <a:endParaRPr lang="fi-FI" sz="2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fi-FI" sz="2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Työkalu tiedon keräämiseen, seurantaan ja </a:t>
            </a:r>
            <a:r>
              <a:rPr lang="fi-FI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kehittämiseen.</a:t>
            </a:r>
            <a:endParaRPr lang="fi-FI" sz="2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fi-FI" sz="2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Kunnat hallitsevat oman organisaation rakennetta ja voivat rakentaa oman organisaation haluamallaan </a:t>
            </a:r>
            <a:r>
              <a:rPr lang="fi-FI" sz="2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tavalla.</a:t>
            </a:r>
            <a:endParaRPr lang="fi-FI" sz="2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fi-FI" sz="1800" dirty="0">
              <a:solidFill>
                <a:srgbClr val="000000"/>
              </a:solidFill>
              <a:latin typeface="Arial Unicode MS"/>
            </a:endParaRPr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95" y="1382037"/>
            <a:ext cx="6715328" cy="52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i 12"/>
          <p:cNvSpPr/>
          <p:nvPr/>
        </p:nvSpPr>
        <p:spPr>
          <a:xfrm>
            <a:off x="6351639" y="1012722"/>
            <a:ext cx="5368413" cy="5201264"/>
          </a:xfrm>
          <a:prstGeom prst="ellipse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7987" y="98417"/>
            <a:ext cx="5318449" cy="1325563"/>
          </a:xfrm>
        </p:spPr>
        <p:txBody>
          <a:bodyPr>
            <a:no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LOGBOOK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4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511277" y="1877438"/>
            <a:ext cx="5499201" cy="4112816"/>
          </a:xfrm>
        </p:spPr>
        <p:txBody>
          <a:bodyPr>
            <a:normAutofit/>
          </a:bodyPr>
          <a:lstStyle/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Erasmus+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strateginen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kumppanuus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projekti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Projektin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toteutusaika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tammi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GB" sz="190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joulukuu</a:t>
            </a:r>
            <a:r>
              <a:rPr lang="en-GB" sz="1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GB" sz="1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2015–2016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Romania 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GB" sz="1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Hunedoara County Direction for Sport and Youth 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900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Irlanti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en-US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City of Dublin Youth Service Board 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900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Ruotsi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KEKS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900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Viro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en-US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Association of Estonian Open Youth </a:t>
            </a:r>
            <a:r>
              <a:rPr lang="en-US" sz="1900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Centres</a:t>
            </a:r>
            <a:r>
              <a:rPr lang="en-US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1900" kern="0" dirty="0" smtClean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sz="1900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Tavoitteena</a:t>
            </a:r>
            <a:r>
              <a:rPr lang="en-GB" sz="1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kehittää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testata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b="1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kansainvälistä</a:t>
            </a:r>
            <a:r>
              <a:rPr lang="en-GB" sz="1900" b="1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b="1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nuorisotyön</a:t>
            </a:r>
            <a:r>
              <a:rPr lang="en-GB" sz="1900" b="1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b="1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dokumentointijärjestelmää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pohjautuen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KEKSin</a:t>
            </a:r>
            <a:r>
              <a:rPr lang="en-GB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1900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Loggbokeniin</a:t>
            </a:r>
            <a:r>
              <a:rPr lang="en-GB" sz="1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GB" sz="1900" kern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endParaRPr lang="en-GB" sz="1900" kern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71281" y="1061599"/>
            <a:ext cx="209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TAUSTAA</a:t>
            </a:r>
            <a:endParaRPr lang="fi-FI" sz="28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7347029" y="1616172"/>
            <a:ext cx="3478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MIKSI JUURI LOGBOOK</a:t>
            </a:r>
            <a:r>
              <a:rPr lang="fi-FI" sz="2800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?</a:t>
            </a:r>
          </a:p>
          <a:p>
            <a:pPr algn="ctr"/>
            <a:endParaRPr lang="fi-FI" sz="2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7108314" y="2740706"/>
            <a:ext cx="4334069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GB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Kanuuna </a:t>
            </a:r>
            <a:r>
              <a:rPr lang="en-GB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testasi</a:t>
            </a:r>
            <a:r>
              <a:rPr lang="en-GB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</a:t>
            </a:r>
            <a:r>
              <a:rPr lang="en-GB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tutustui</a:t>
            </a:r>
            <a:r>
              <a:rPr lang="en-GB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eri</a:t>
            </a:r>
            <a:r>
              <a:rPr lang="en-GB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kern="0" dirty="0" err="1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vaihtoehtoihin</a:t>
            </a:r>
            <a:endParaRPr lang="en-GB" kern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fi-FI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Logbook</a:t>
            </a:r>
            <a:r>
              <a:rPr lang="fi-FI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-pilotointi syksy </a:t>
            </a:r>
            <a:r>
              <a:rPr lang="fi-FI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2016</a:t>
            </a:r>
            <a:br>
              <a:rPr lang="fi-FI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i-FI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 </a:t>
            </a:r>
            <a:r>
              <a:rPr lang="fi-FI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kevät </a:t>
            </a:r>
            <a:r>
              <a:rPr lang="fi-FI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2017</a:t>
            </a:r>
            <a:endParaRPr lang="en-GB" kern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fi-FI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Testiryhmien nuorisotyöntekijät totesivat </a:t>
            </a:r>
            <a:r>
              <a:rPr lang="fi-FI" kern="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Logbookin</a:t>
            </a:r>
            <a:r>
              <a:rPr lang="fi-FI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hyväksi ja äänestivät sen </a:t>
            </a:r>
            <a:r>
              <a:rPr lang="fi-FI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jatkoon</a:t>
            </a:r>
            <a:endParaRPr lang="fi-FI" kern="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fi-FI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Logbook</a:t>
            </a:r>
            <a:r>
              <a:rPr lang="fi-FI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käytössä kunnissa asteittain vuosina </a:t>
            </a:r>
            <a:r>
              <a:rPr lang="fi-FI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2018-2019</a:t>
            </a:r>
            <a:endParaRPr lang="fi-FI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7236660" y="1063998"/>
            <a:ext cx="4176227" cy="49262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2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6367" y="165370"/>
            <a:ext cx="5038928" cy="1325563"/>
          </a:xfrm>
        </p:spPr>
        <p:txBody>
          <a:bodyPr>
            <a:no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LOGBOOK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838200" y="1325563"/>
            <a:ext cx="6571892" cy="5030786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fi-FI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Verkkopohjainen dokumentointijärjestelmä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fi-FI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Helppo käyttää tietokoneella ja älylaitteilla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fi-FI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Nuorisotyön kattava dokumentointi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fi-FI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Kerää tietoa ja käytä sitä seurantaan ja nuorisotyön kehittämiseen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sz="1900" kern="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Järjestelmää ei ole tarkoitettu keräämään henkilökohtaisia </a:t>
            </a:r>
            <a:r>
              <a:rPr lang="fi-FI" sz="1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tietoja</a:t>
            </a:r>
            <a:endParaRPr kumimoji="0" lang="fi-FI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fi-FI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Helpottaa nuorisotyöntekijöiden välistä kommunikaatiota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fi-FI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Kannustaa reflektointiin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fi-FI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Antaa johtajille paremman kokonaiskuvan ja mahdollisuuden johtaa nuorisotyötä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fi-FI" sz="1900" kern="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Antaa päättäjälle kokonaiskuvan kunnallisen nuorisotyön resurssien kohdentamisesta, tavoitteista ja tuloksista</a:t>
            </a:r>
            <a:endParaRPr kumimoji="0" lang="fi-FI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fi-FI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Kansallisesti vertailukelpoista tietoa nuorisotyöstä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75" y="655079"/>
            <a:ext cx="5529533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2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0195" y="175098"/>
            <a:ext cx="5029200" cy="1325563"/>
          </a:xfrm>
        </p:spPr>
        <p:txBody>
          <a:bodyPr>
            <a:no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LOGBOOK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6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269" y="1845213"/>
            <a:ext cx="8786331" cy="55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7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350212" y="1836013"/>
            <a:ext cx="5807413" cy="4474623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fi-FI" sz="2400" dirty="0" smtClean="0">
                <a:solidFill>
                  <a:srgbClr val="000000"/>
                </a:solidFill>
                <a:latin typeface="Arial Unicode MS"/>
              </a:rPr>
              <a:t>Käyttäjien koulutuskiertue aloitettu syksyllä </a:t>
            </a:r>
            <a:r>
              <a:rPr lang="fi-FI" sz="2400" dirty="0">
                <a:solidFill>
                  <a:srgbClr val="000000"/>
                </a:solidFill>
                <a:latin typeface="Arial Unicode MS"/>
              </a:rPr>
              <a:t>2018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fi-FI" sz="24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Arial Unicode MS"/>
              </a:rPr>
              <a:t>119 paikkakuntaa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fi-FI" sz="24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Arial Unicode MS"/>
              </a:rPr>
              <a:t>Yli 1500 käyttäjää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endParaRPr lang="fi-FI" sz="2400" dirty="0">
              <a:solidFill>
                <a:srgbClr val="000000"/>
              </a:solidFill>
              <a:latin typeface="Arial Unicode MS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fi-FI" sz="2400" dirty="0">
                <a:solidFill>
                  <a:srgbClr val="000000"/>
                </a:solidFill>
                <a:latin typeface="Arial Unicode MS"/>
              </a:rPr>
              <a:t>276 </a:t>
            </a:r>
            <a:r>
              <a:rPr lang="fi-FI" sz="2400" dirty="0" smtClean="0">
                <a:solidFill>
                  <a:srgbClr val="000000"/>
                </a:solidFill>
                <a:latin typeface="Arial Unicode MS"/>
              </a:rPr>
              <a:t>käyttäjän vertaisryhmä </a:t>
            </a:r>
            <a:r>
              <a:rPr lang="fi-FI" sz="2400" dirty="0" err="1">
                <a:solidFill>
                  <a:srgbClr val="000000"/>
                </a:solidFill>
                <a:latin typeface="Arial Unicode MS"/>
              </a:rPr>
              <a:t>somessa</a:t>
            </a:r>
            <a:endParaRPr lang="fi-FI" sz="2400" dirty="0">
              <a:solidFill>
                <a:srgbClr val="000000"/>
              </a:solidFill>
              <a:latin typeface="Arial Unicode MS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3534">
            <a:off x="867360" y="1310599"/>
            <a:ext cx="3642816" cy="5169416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365017" y="262647"/>
            <a:ext cx="49198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6600" dirty="0">
                <a:solidFill>
                  <a:prstClr val="white"/>
                </a:solidFill>
                <a:latin typeface="Arial Black" panose="020B0A04020102020204" pitchFamily="34" charset="0"/>
                <a:ea typeface="+mj-ea"/>
                <a:cs typeface="+mj-cs"/>
              </a:rPr>
              <a:t>LOGBOOK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27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8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838200" y="2101562"/>
            <a:ext cx="5807413" cy="4368686"/>
          </a:xfrm>
        </p:spPr>
        <p:txBody>
          <a:bodyPr>
            <a:normAutofit fontScale="62500" lnSpcReduction="20000"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Logbook on erityisesti nuorisotyöhön suunniteltu järjestelmä. Mahdollistaa työn näkyväksi tekemisen paremmin.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Työkalu työntekijöille sekä esimiehille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Työkalu tiedon keräämiseen ja raporttien koostamiseen. Mahdollistaa työn analysoinnin ja kehittämisen sekä rohkaisee reflektoimaan tehtyä työtä.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Oman työn seuraaminen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Mahdollistaa toimintakohtaisen tilannekuvan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Antaa ajankohtaista informaatiota toiminnasta – viikkopalavereihin,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fi-FI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”Pakottaa” positiivisesti pohtimaan työtä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379379" y="292388"/>
            <a:ext cx="4879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LOGBOOK</a:t>
            </a:r>
            <a:endParaRPr lang="fi-FI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18707" y="1197951"/>
            <a:ext cx="537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n>
                  <a:solidFill>
                    <a:schemeClr val="bg1"/>
                  </a:solidFill>
                </a:ln>
                <a:latin typeface="Arial Black" panose="020B0A04020102020204" pitchFamily="34" charset="0"/>
              </a:rPr>
              <a:t>NUORISOTYÖNTEKIJÄLLE</a:t>
            </a:r>
            <a:endParaRPr lang="fi-FI" sz="2800" dirty="0">
              <a:ln>
                <a:solidFill>
                  <a:schemeClr val="bg1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1028" name="Picture 4" descr="Hofstede, Nuoriso, Luistelija Poika, Luisteli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19559"/>
          <a:stretch/>
        </p:blipFill>
        <p:spPr bwMode="auto">
          <a:xfrm>
            <a:off x="7098890" y="1390552"/>
            <a:ext cx="4444181" cy="4264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9B35-E6CE-41CC-A12A-CC25D646B91D}" type="datetime1">
              <a:rPr lang="fi-FI" smtClean="0">
                <a:solidFill>
                  <a:schemeClr val="bg1"/>
                </a:solidFill>
              </a:rPr>
              <a:t>27.3.2019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</a:rPr>
              <a:t>Kunnallisen nuorisotyön osaamiskeskus Kanuuna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5FFB-B1CB-4F3F-A162-14958D88BCDB}" type="slidenum">
              <a:rPr lang="fi-FI" smtClean="0">
                <a:solidFill>
                  <a:schemeClr val="bg1"/>
                </a:solidFill>
              </a:rPr>
              <a:t>9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3" name="ekG71A1CEn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2035" y="176314"/>
            <a:ext cx="11186809" cy="62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512</Words>
  <Application>Microsoft Office PowerPoint</Application>
  <PresentationFormat>Custom</PresentationFormat>
  <Paragraphs>163</Paragraphs>
  <Slides>18</Slides>
  <Notes>1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Office-teema</vt:lpstr>
      <vt:lpstr>PowerPoint Presentation</vt:lpstr>
      <vt:lpstr>KANUUNA</vt:lpstr>
      <vt:lpstr>LOGBOOK</vt:lpstr>
      <vt:lpstr>LOGBOOK</vt:lpstr>
      <vt:lpstr>LOGBOOK</vt:lpstr>
      <vt:lpstr>LOGBOOK</vt:lpstr>
      <vt:lpstr>PowerPoint Presentation</vt:lpstr>
      <vt:lpstr>PowerPoint Presentation</vt:lpstr>
      <vt:lpstr>PowerPoint Presentation</vt:lpstr>
      <vt:lpstr>LOGBOOK</vt:lpstr>
      <vt:lpstr>ESIMERKKI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LOGBOOK</vt:lpstr>
      <vt:lpstr>KIITOS!</vt:lpstr>
    </vt:vector>
  </TitlesOfParts>
  <Company>Lahden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Göös Petra</dc:creator>
  <cp:lastModifiedBy>Bright</cp:lastModifiedBy>
  <cp:revision>72</cp:revision>
  <cp:lastPrinted>2019-03-26T12:51:08Z</cp:lastPrinted>
  <dcterms:created xsi:type="dcterms:W3CDTF">2019-03-26T07:54:59Z</dcterms:created>
  <dcterms:modified xsi:type="dcterms:W3CDTF">2019-03-27T10:43:46Z</dcterms:modified>
</cp:coreProperties>
</file>