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5"/>
  </p:notesMasterIdLst>
  <p:handoutMasterIdLst>
    <p:handoutMasterId r:id="rId66"/>
  </p:handoutMasterIdLst>
  <p:sldIdLst>
    <p:sldId id="282" r:id="rId2"/>
    <p:sldId id="389" r:id="rId3"/>
    <p:sldId id="510" r:id="rId4"/>
    <p:sldId id="495" r:id="rId5"/>
    <p:sldId id="350" r:id="rId6"/>
    <p:sldId id="351" r:id="rId7"/>
    <p:sldId id="440" r:id="rId8"/>
    <p:sldId id="445" r:id="rId9"/>
    <p:sldId id="492" r:id="rId10"/>
    <p:sldId id="456" r:id="rId11"/>
    <p:sldId id="455" r:id="rId12"/>
    <p:sldId id="450" r:id="rId13"/>
    <p:sldId id="503" r:id="rId14"/>
    <p:sldId id="458" r:id="rId15"/>
    <p:sldId id="459" r:id="rId16"/>
    <p:sldId id="460" r:id="rId17"/>
    <p:sldId id="461" r:id="rId18"/>
    <p:sldId id="462" r:id="rId19"/>
    <p:sldId id="465" r:id="rId20"/>
    <p:sldId id="467" r:id="rId21"/>
    <p:sldId id="468" r:id="rId22"/>
    <p:sldId id="422" r:id="rId23"/>
    <p:sldId id="470" r:id="rId24"/>
    <p:sldId id="471" r:id="rId25"/>
    <p:sldId id="475" r:id="rId26"/>
    <p:sldId id="488" r:id="rId27"/>
    <p:sldId id="489" r:id="rId28"/>
    <p:sldId id="472" r:id="rId29"/>
    <p:sldId id="511" r:id="rId30"/>
    <p:sldId id="512" r:id="rId31"/>
    <p:sldId id="513" r:id="rId32"/>
    <p:sldId id="514" r:id="rId33"/>
    <p:sldId id="515" r:id="rId34"/>
    <p:sldId id="478" r:id="rId35"/>
    <p:sldId id="479" r:id="rId36"/>
    <p:sldId id="480" r:id="rId37"/>
    <p:sldId id="517" r:id="rId38"/>
    <p:sldId id="518" r:id="rId39"/>
    <p:sldId id="519" r:id="rId40"/>
    <p:sldId id="481" r:id="rId41"/>
    <p:sldId id="483" r:id="rId42"/>
    <p:sldId id="484" r:id="rId43"/>
    <p:sldId id="485" r:id="rId44"/>
    <p:sldId id="486" r:id="rId45"/>
    <p:sldId id="499" r:id="rId46"/>
    <p:sldId id="500" r:id="rId47"/>
    <p:sldId id="497" r:id="rId48"/>
    <p:sldId id="505" r:id="rId49"/>
    <p:sldId id="521" r:id="rId50"/>
    <p:sldId id="522" r:id="rId51"/>
    <p:sldId id="506" r:id="rId52"/>
    <p:sldId id="520" r:id="rId53"/>
    <p:sldId id="524" r:id="rId54"/>
    <p:sldId id="527" r:id="rId55"/>
    <p:sldId id="525" r:id="rId56"/>
    <p:sldId id="528" r:id="rId57"/>
    <p:sldId id="526" r:id="rId58"/>
    <p:sldId id="487" r:id="rId59"/>
    <p:sldId id="501" r:id="rId60"/>
    <p:sldId id="516" r:id="rId61"/>
    <p:sldId id="498" r:id="rId62"/>
    <p:sldId id="502" r:id="rId63"/>
    <p:sldId id="331" r:id="rId64"/>
  </p:sldIdLst>
  <p:sldSz cx="9144000" cy="6858000" type="screen4x3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18" userDrawn="1">
          <p15:clr>
            <a:srgbClr val="A4A3A4"/>
          </p15:clr>
        </p15:guide>
        <p15:guide id="2" pos="27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VW" initials="VW" lastIdx="2" clrIdx="0"/>
  <p:cmAuthor id="1" name="Niek Fransen" initials="NF" lastIdx="0" clrIdx="1"/>
  <p:cmAuthor id="2" name="LIERSCH Corinna (EAC)" initials="LC" lastIdx="14" clrIdx="2"/>
  <p:cmAuthor id="3" name="DURST Ellen (EMPL)" initials="ED" lastIdx="6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D200"/>
    <a:srgbClr val="F2D900"/>
    <a:srgbClr val="FFD900"/>
    <a:srgbClr val="FFEB00"/>
    <a:srgbClr val="074052"/>
    <a:srgbClr val="C98D00"/>
    <a:srgbClr val="007572"/>
    <a:srgbClr val="EEB532"/>
    <a:srgbClr val="EEB04F"/>
    <a:srgbClr val="A2C3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521"/>
    <p:restoredTop sz="83974" autoAdjust="0"/>
  </p:normalViewPr>
  <p:slideViewPr>
    <p:cSldViewPr snapToGrid="0" snapToObjects="1">
      <p:cViewPr varScale="1">
        <p:scale>
          <a:sx n="85" d="100"/>
          <a:sy n="85" d="100"/>
        </p:scale>
        <p:origin x="1792" y="168"/>
      </p:cViewPr>
      <p:guideLst>
        <p:guide orient="horz" pos="618"/>
        <p:guide pos="27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commentAuthors" Target="commentAuthor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CE1E2F-D0FE-2640-9F38-29FC8FC49ABB}" type="datetimeFigureOut">
              <a:rPr lang="nl-NL" smtClean="0"/>
              <a:t>13-09-19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087CC2-8542-7946-B753-51C61365C341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8203351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BF20C3-E656-B240-815C-E94D9A1EF89F}" type="datetimeFigureOut">
              <a:rPr lang="nl-NL" smtClean="0"/>
              <a:t>13-09-19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D29CA4-2E78-6B4A-BCDA-CB29D5A1642F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2093974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v-S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</a:t>
            </a:r>
            <a:r>
              <a:rPr lang="sv-SE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</a:t>
            </a:r>
            <a:r>
              <a:rPr lang="sv-S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v-SE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</a:t>
            </a:r>
            <a:r>
              <a:rPr lang="sv-S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</a:t>
            </a:r>
            <a:r>
              <a:rPr lang="sv-SE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</a:t>
            </a:r>
            <a:r>
              <a:rPr lang="sv-S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system</a:t>
            </a:r>
            <a:endParaRPr lang="nl-NL" b="1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29CA4-2E78-6B4A-BCDA-CB29D5A1642F}" type="slidenum">
              <a:rPr lang="nl-NL" smtClean="0"/>
              <a:t>1</a:t>
            </a:fld>
            <a:endParaRPr lang="nl-N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Council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conclusions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 the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contribution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quality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youth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work</a:t>
            </a:r>
            <a:r>
              <a:rPr lang="sv-SE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the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development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well-being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social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inclusion</a:t>
            </a:r>
            <a:endParaRPr lang="sv-S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young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people</a:t>
            </a:r>
            <a:endParaRPr lang="sv-S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FD9092-1E7D-AD47-9666-73B8C6979B5E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824886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 err="1"/>
              <a:t>So</a:t>
            </a:r>
            <a:r>
              <a:rPr lang="nl-NL" dirty="0"/>
              <a:t> is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forest</a:t>
            </a:r>
            <a:r>
              <a:rPr lang="nl-NL" dirty="0"/>
              <a:t> </a:t>
            </a:r>
            <a:r>
              <a:rPr lang="mr-IN" dirty="0"/>
              <a:t>–</a:t>
            </a:r>
            <a:r>
              <a:rPr lang="nl-NL" dirty="0"/>
              <a:t> </a:t>
            </a:r>
            <a:r>
              <a:rPr lang="nl-NL" dirty="0" err="1"/>
              <a:t>many</a:t>
            </a:r>
            <a:r>
              <a:rPr lang="nl-NL" baseline="0" dirty="0"/>
              <a:t> trees of </a:t>
            </a:r>
            <a:r>
              <a:rPr lang="nl-NL" baseline="0" dirty="0" err="1"/>
              <a:t>many</a:t>
            </a:r>
            <a:r>
              <a:rPr lang="nl-NL" baseline="0" dirty="0"/>
              <a:t> different </a:t>
            </a:r>
            <a:r>
              <a:rPr lang="nl-NL" baseline="0" dirty="0" err="1"/>
              <a:t>sorts</a:t>
            </a:r>
            <a:r>
              <a:rPr lang="nl-NL" baseline="0" dirty="0"/>
              <a:t> </a:t>
            </a:r>
            <a:r>
              <a:rPr lang="mr-IN" baseline="0" dirty="0"/>
              <a:t>…</a:t>
            </a:r>
            <a:endParaRPr lang="sv-SE" baseline="0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i="1" dirty="0">
                <a:solidFill>
                  <a:srgbClr val="000000"/>
                </a:solidFill>
                <a:latin typeface="Roboto Condensed Light"/>
                <a:cs typeface="Roboto Condensed Light"/>
              </a:rPr>
              <a:t>” … youth work has been growing in importance on the political agenda.”</a:t>
            </a:r>
          </a:p>
          <a:p>
            <a:endParaRPr lang="sv-SE" baseline="0" dirty="0"/>
          </a:p>
          <a:p>
            <a:pPr marL="1082675" indent="-609600">
              <a:buClr>
                <a:schemeClr val="tx1"/>
              </a:buClr>
              <a:buSzPct val="120000"/>
              <a:buBlip>
                <a:blip r:embed="rId3"/>
              </a:buBlip>
              <a:defRPr/>
            </a:pPr>
            <a:r>
              <a:rPr lang="en-GB" sz="3200" dirty="0">
                <a:solidFill>
                  <a:srgbClr val="000000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  <a:t>Positive expectations</a:t>
            </a:r>
          </a:p>
          <a:p>
            <a:pPr marL="1082675" indent="-609600">
              <a:buClr>
                <a:schemeClr val="tx1"/>
              </a:buClr>
              <a:buSzPct val="120000"/>
              <a:buBlip>
                <a:blip r:embed="rId3"/>
              </a:buBlip>
              <a:defRPr/>
            </a:pPr>
            <a:r>
              <a:rPr lang="en-GB" sz="3200" dirty="0">
                <a:solidFill>
                  <a:srgbClr val="000000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  <a:t>Pressure to “deliver”…</a:t>
            </a:r>
          </a:p>
          <a:p>
            <a:pPr marL="1870075" lvl="1" indent="-584200">
              <a:lnSpc>
                <a:spcPct val="120000"/>
              </a:lnSpc>
              <a:buClr>
                <a:schemeClr val="tx1"/>
              </a:buClr>
              <a:buSzPct val="120000"/>
              <a:buBlip>
                <a:blip r:embed="rId3"/>
              </a:buBlip>
              <a:defRPr/>
            </a:pPr>
            <a:r>
              <a:rPr lang="en-GB" sz="3200" dirty="0">
                <a:solidFill>
                  <a:srgbClr val="000000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  <a:t>… in relation to ”problems”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29CA4-2E78-6B4A-BCDA-CB29D5A1642F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259995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FD9092-1E7D-AD47-9666-73B8C6979B5E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611909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29CA4-2E78-6B4A-BCDA-CB29D5A1642F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506100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rgbClr val="000000"/>
                </a:solidFill>
                <a:latin typeface="Roboto Condensed Light"/>
                <a:cs typeface="Roboto Condensed Light"/>
              </a:rPr>
              <a:t>Held in Brussels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rgbClr val="000000"/>
                </a:solidFill>
                <a:latin typeface="Roboto Condensed Light"/>
                <a:cs typeface="Roboto Condensed Light"/>
              </a:rPr>
              <a:t>National delegations, 500 participant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29CA4-2E78-6B4A-BCDA-CB29D5A1642F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689851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29CA4-2E78-6B4A-BCDA-CB29D5A1642F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83313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29CA4-2E78-6B4A-BCDA-CB29D5A1642F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818951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29CA4-2E78-6B4A-BCDA-CB29D5A1642F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820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29CA4-2E78-6B4A-BCDA-CB29D5A1642F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51351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29CA4-2E78-6B4A-BCDA-CB29D5A1642F}" type="slidenum">
              <a:rPr lang="nl-NL" smtClean="0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483069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spcBef>
                <a:spcPts val="638"/>
              </a:spcBef>
              <a:buSzPct val="127000"/>
              <a:buFont typeface="Arial" charset="0"/>
              <a:buChar char="•"/>
            </a:pPr>
            <a:r>
              <a:rPr lang="en-GB" sz="1200" dirty="0">
                <a:latin typeface="Roboto Condensed Light" charset="0"/>
                <a:ea typeface="Roboto Condensed Light" charset="0"/>
                <a:cs typeface="Roboto Condensed Light" charset="0"/>
              </a:rPr>
              <a:t>“Leisure time leaders”</a:t>
            </a:r>
          </a:p>
          <a:p>
            <a:pPr eaLnBrk="1" hangingPunct="1">
              <a:spcBef>
                <a:spcPts val="638"/>
              </a:spcBef>
              <a:buSzPct val="127000"/>
              <a:buFont typeface="Arial" charset="0"/>
              <a:buChar char="•"/>
            </a:pPr>
            <a:r>
              <a:rPr lang="en-GB" sz="1200" dirty="0">
                <a:latin typeface="Roboto Condensed Light" charset="0"/>
                <a:ea typeface="Roboto Condensed Light" charset="0"/>
                <a:cs typeface="Roboto Condensed Light" charset="0"/>
              </a:rPr>
              <a:t>Officially: Promotion</a:t>
            </a:r>
          </a:p>
          <a:p>
            <a:pPr eaLnBrk="1" hangingPunct="1">
              <a:spcBef>
                <a:spcPts val="638"/>
              </a:spcBef>
              <a:buSzPct val="127000"/>
              <a:buFont typeface="Arial" charset="0"/>
              <a:buChar char="•"/>
            </a:pPr>
            <a:r>
              <a:rPr lang="en-GB" sz="1200" dirty="0">
                <a:latin typeface="Roboto Condensed Light" charset="0"/>
                <a:ea typeface="Roboto Condensed Light" charset="0"/>
                <a:cs typeface="Roboto Condensed Light" charset="0"/>
              </a:rPr>
              <a:t>Unofficially: Prevention</a:t>
            </a:r>
          </a:p>
          <a:p>
            <a:pPr eaLnBrk="1" hangingPunct="1">
              <a:spcBef>
                <a:spcPts val="638"/>
              </a:spcBef>
              <a:buSzPct val="127000"/>
              <a:buFont typeface="Arial" charset="0"/>
              <a:buChar char="•"/>
            </a:pPr>
            <a:endParaRPr lang="en-GB" sz="1200" dirty="0"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29CA4-2E78-6B4A-BCDA-CB29D5A1642F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585485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29CA4-2E78-6B4A-BCDA-CB29D5A1642F}" type="slidenum">
              <a:rPr lang="nl-NL" smtClean="0"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472142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29CA4-2E78-6B4A-BCDA-CB29D5A1642F}" type="slidenum">
              <a:rPr lang="nl-NL" smtClean="0"/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39894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sz="2800" dirty="0">
                <a:solidFill>
                  <a:srgbClr val="000000"/>
                </a:solidFill>
                <a:latin typeface="Verdana"/>
                <a:cs typeface="Verdana"/>
              </a:rPr>
              <a:t>Indicators could be set in relation to:</a:t>
            </a:r>
          </a:p>
          <a:p>
            <a:pPr marL="635000" lvl="1" indent="-619125" defTabSz="449263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20000"/>
              <a:buFont typeface="Arial" charset="0"/>
              <a:buChar char="•"/>
              <a:defRPr/>
            </a:pPr>
            <a:r>
              <a:rPr lang="en-GB" sz="2800" dirty="0">
                <a:solidFill>
                  <a:srgbClr val="000000"/>
                </a:solidFill>
                <a:latin typeface="Verdana"/>
                <a:cs typeface="Verdana"/>
              </a:rPr>
              <a:t>Preconditions</a:t>
            </a:r>
          </a:p>
          <a:p>
            <a:pPr marL="1252538" lvl="1" indent="-635000" defTabSz="449263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20000"/>
              <a:buBlip>
                <a:blip r:embed="rId3"/>
              </a:buBlip>
              <a:defRPr/>
            </a:pPr>
            <a:r>
              <a:rPr lang="en-GB" sz="2800" dirty="0">
                <a:solidFill>
                  <a:srgbClr val="000000"/>
                </a:solidFill>
                <a:latin typeface="Verdana"/>
                <a:cs typeface="Verdana"/>
              </a:rPr>
              <a:t>Youth worker competence</a:t>
            </a:r>
          </a:p>
          <a:p>
            <a:pPr marL="635000" lvl="1" indent="-619125" defTabSz="449263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20000"/>
              <a:buFont typeface="Arial" charset="0"/>
              <a:buChar char="•"/>
              <a:defRPr/>
            </a:pPr>
            <a:r>
              <a:rPr lang="en-GB" sz="2800" dirty="0">
                <a:solidFill>
                  <a:srgbClr val="000000"/>
                </a:solidFill>
                <a:latin typeface="Verdana"/>
                <a:cs typeface="Verdana"/>
              </a:rPr>
              <a:t>Work processes</a:t>
            </a:r>
          </a:p>
          <a:p>
            <a:pPr marL="1252538" lvl="1" indent="-635000" defTabSz="449263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20000"/>
              <a:buBlip>
                <a:blip r:embed="rId3"/>
              </a:buBlip>
              <a:defRPr/>
            </a:pPr>
            <a:r>
              <a:rPr lang="en-GB" sz="2800" dirty="0">
                <a:solidFill>
                  <a:srgbClr val="000000"/>
                </a:solidFill>
                <a:latin typeface="Verdana"/>
                <a:cs typeface="Verdana"/>
              </a:rPr>
              <a:t>Process for documenting NFL</a:t>
            </a:r>
          </a:p>
          <a:p>
            <a:pPr marL="635000" lvl="1" indent="-619125" defTabSz="449263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20000"/>
              <a:buFont typeface="Arial" charset="0"/>
              <a:buChar char="•"/>
              <a:defRPr/>
            </a:pPr>
            <a:r>
              <a:rPr lang="en-GB" sz="2800" dirty="0">
                <a:solidFill>
                  <a:srgbClr val="000000"/>
                </a:solidFill>
                <a:latin typeface="Verdana"/>
                <a:cs typeface="Verdana"/>
              </a:rPr>
              <a:t>Outcomes</a:t>
            </a:r>
          </a:p>
          <a:p>
            <a:pPr marL="1252538" lvl="1" indent="-635000" defTabSz="449263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20000"/>
              <a:buFont typeface="Wingdings" charset="2"/>
              <a:buChar char="§"/>
              <a:defRPr/>
            </a:pPr>
            <a:r>
              <a:rPr lang="en-GB" sz="2800" dirty="0">
                <a:solidFill>
                  <a:srgbClr val="000000"/>
                </a:solidFill>
                <a:latin typeface="Verdana"/>
                <a:cs typeface="Verdana"/>
              </a:rPr>
              <a:t>Quantitative outputs</a:t>
            </a:r>
          </a:p>
          <a:p>
            <a:pPr marL="1920875" lvl="1" indent="-635000" defTabSz="449263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20000"/>
              <a:buBlip>
                <a:blip r:embed="rId3"/>
              </a:buBlip>
              <a:defRPr/>
            </a:pPr>
            <a:r>
              <a:rPr lang="en-GB" sz="2800" dirty="0">
                <a:solidFill>
                  <a:srgbClr val="000000"/>
                </a:solidFill>
                <a:latin typeface="Verdana"/>
                <a:cs typeface="Verdana"/>
              </a:rPr>
              <a:t>Number of participants</a:t>
            </a:r>
          </a:p>
          <a:p>
            <a:pPr marL="1252538" lvl="1" indent="-635000" defTabSz="449263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20000"/>
              <a:buFont typeface="Wingdings" charset="2"/>
              <a:buChar char="§"/>
              <a:defRPr/>
            </a:pPr>
            <a:r>
              <a:rPr lang="en-GB" sz="2800" dirty="0">
                <a:solidFill>
                  <a:srgbClr val="000000"/>
                </a:solidFill>
                <a:latin typeface="Verdana"/>
                <a:cs typeface="Verdana"/>
              </a:rPr>
              <a:t>Qualitative effects</a:t>
            </a:r>
          </a:p>
          <a:p>
            <a:pPr marL="1920875" lvl="1" indent="-635000" defTabSz="449263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20000"/>
              <a:buBlip>
                <a:blip r:embed="rId3"/>
              </a:buBlip>
              <a:defRPr/>
            </a:pPr>
            <a:r>
              <a:rPr lang="en-GB" sz="2800" dirty="0">
                <a:solidFill>
                  <a:srgbClr val="000000"/>
                </a:solidFill>
                <a:latin typeface="Verdana"/>
                <a:cs typeface="Verdana"/>
              </a:rPr>
              <a:t>Gained skills</a:t>
            </a:r>
            <a:endParaRPr lang="sv-SE" sz="2800" dirty="0">
              <a:solidFill>
                <a:srgbClr val="000000"/>
              </a:solidFill>
              <a:latin typeface="Verdana"/>
              <a:cs typeface="Verdana"/>
            </a:endParaRP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29CA4-2E78-6B4A-BCDA-CB29D5A1642F}" type="slidenum">
              <a:rPr lang="nl-NL" smtClean="0"/>
              <a:t>22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193305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29CA4-2E78-6B4A-BCDA-CB29D5A1642F}" type="slidenum">
              <a:rPr lang="nl-NL" smtClean="0"/>
              <a:t>23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730258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29CA4-2E78-6B4A-BCDA-CB29D5A1642F}" type="slidenum">
              <a:rPr lang="nl-NL" smtClean="0"/>
              <a:t>24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0669845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29CA4-2E78-6B4A-BCDA-CB29D5A1642F}" type="slidenum">
              <a:rPr lang="nl-NL" smtClean="0"/>
              <a:t>25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0382996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29CA4-2E78-6B4A-BCDA-CB29D5A1642F}" type="slidenum">
              <a:rPr lang="nl-NL" smtClean="0"/>
              <a:t>26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278154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29CA4-2E78-6B4A-BCDA-CB29D5A1642F}" type="slidenum">
              <a:rPr lang="nl-NL" smtClean="0"/>
              <a:t>28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332853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 err="1"/>
              <a:t>Know</a:t>
            </a:r>
            <a:r>
              <a:rPr lang="nl-NL" dirty="0"/>
              <a:t> </a:t>
            </a:r>
            <a:r>
              <a:rPr lang="nl-NL" dirty="0" err="1"/>
              <a:t>what</a:t>
            </a:r>
            <a:r>
              <a:rPr lang="nl-NL" dirty="0"/>
              <a:t> we </a:t>
            </a:r>
            <a:r>
              <a:rPr lang="nl-NL" dirty="0" err="1"/>
              <a:t>where</a:t>
            </a:r>
            <a:r>
              <a:rPr lang="nl-NL" dirty="0"/>
              <a:t> </a:t>
            </a:r>
            <a:r>
              <a:rPr lang="nl-NL" dirty="0" err="1"/>
              <a:t>looking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mr-IN" dirty="0"/>
              <a:t>…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29CA4-2E78-6B4A-BCDA-CB29D5A1642F}" type="slidenum">
              <a:rPr lang="nl-NL" smtClean="0"/>
              <a:t>29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9684149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29CA4-2E78-6B4A-BCDA-CB29D5A1642F}" type="slidenum">
              <a:rPr lang="nl-NL" smtClean="0"/>
              <a:t>30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143168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Board members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29CA4-2E78-6B4A-BCDA-CB29D5A1642F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384310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29CA4-2E78-6B4A-BCDA-CB29D5A1642F}" type="slidenum">
              <a:rPr lang="nl-NL" smtClean="0"/>
              <a:t>31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9329508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29CA4-2E78-6B4A-BCDA-CB29D5A1642F}" type="slidenum">
              <a:rPr lang="nl-NL" smtClean="0"/>
              <a:t>32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191285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29CA4-2E78-6B4A-BCDA-CB29D5A1642F}" type="slidenum">
              <a:rPr lang="nl-NL" smtClean="0"/>
              <a:t>33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667182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080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080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080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080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080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4ED2C761-E2A7-2646-95C2-79F6E46DFED3}" type="slidenum">
              <a:rPr lang="sv-SE" sz="1200"/>
              <a:pPr eaLnBrk="1" hangingPunct="1"/>
              <a:t>34</a:t>
            </a:fld>
            <a:endParaRPr lang="sv-SE" sz="120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sv-SE"/>
              <a:t>Inte alla och alltid – utgångspunkt och fokus</a:t>
            </a:r>
          </a:p>
        </p:txBody>
      </p:sp>
    </p:spTree>
    <p:extLst>
      <p:ext uri="{BB962C8B-B14F-4D97-AF65-F5344CB8AC3E}">
        <p14:creationId xmlns:p14="http://schemas.microsoft.com/office/powerpoint/2010/main" val="41764598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080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080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080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080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080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804399A0-EE5B-8F46-AFCF-9C8C493C3986}" type="slidenum">
              <a:rPr lang="sv-SE" sz="1200"/>
              <a:pPr eaLnBrk="1" hangingPunct="1"/>
              <a:t>35</a:t>
            </a:fld>
            <a:endParaRPr lang="sv-SE" sz="120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18157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080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080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080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080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080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7A56D622-1B76-6745-9D18-390D02839FCA}" type="slidenum">
              <a:rPr lang="sv-SE" sz="1200"/>
              <a:pPr eaLnBrk="1" hangingPunct="1"/>
              <a:t>36</a:t>
            </a:fld>
            <a:endParaRPr lang="sv-SE" sz="120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62848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080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080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080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080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080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7A56D622-1B76-6745-9D18-390D02839FCA}" type="slidenum">
              <a:rPr lang="sv-SE" sz="1200"/>
              <a:pPr eaLnBrk="1" hangingPunct="1"/>
              <a:t>37</a:t>
            </a:fld>
            <a:endParaRPr lang="sv-SE" sz="120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920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080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080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080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080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080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804399A0-EE5B-8F46-AFCF-9C8C493C3986}" type="slidenum">
              <a:rPr lang="sv-SE" sz="1200"/>
              <a:pPr eaLnBrk="1" hangingPunct="1"/>
              <a:t>38</a:t>
            </a:fld>
            <a:endParaRPr lang="sv-SE" sz="120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256930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080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080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080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080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080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804399A0-EE5B-8F46-AFCF-9C8C493C3986}" type="slidenum">
              <a:rPr lang="sv-SE" sz="1200"/>
              <a:pPr eaLnBrk="1" hangingPunct="1"/>
              <a:t>39</a:t>
            </a:fld>
            <a:endParaRPr lang="sv-SE" sz="120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111330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b="1" dirty="0"/>
              <a:t>Not </a:t>
            </a:r>
            <a:r>
              <a:rPr lang="sv-SE" b="1" dirty="0" err="1"/>
              <a:t>speculation</a:t>
            </a:r>
            <a:endParaRPr lang="sv-SE" b="1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29CA4-2E78-6B4A-BCDA-CB29D5A1642F}" type="slidenum">
              <a:rPr lang="nl-NL" smtClean="0"/>
              <a:t>42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858204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Later: </a:t>
            </a:r>
            <a:r>
              <a:rPr lang="nl-NL" dirty="0" err="1"/>
              <a:t>Come</a:t>
            </a:r>
            <a:r>
              <a:rPr lang="nl-NL" dirty="0"/>
              <a:t> back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what</a:t>
            </a:r>
            <a:r>
              <a:rPr lang="nl-NL" dirty="0"/>
              <a:t> we stand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mr-IN" dirty="0"/>
              <a:t>…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29CA4-2E78-6B4A-BCDA-CB29D5A1642F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989553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The</a:t>
            </a:r>
            <a:r>
              <a:rPr lang="sv-SE" baseline="0" dirty="0"/>
              <a:t> second </a:t>
            </a:r>
            <a:r>
              <a:rPr lang="sv-SE" baseline="0" dirty="0" err="1"/>
              <a:t>perspective</a:t>
            </a:r>
            <a:r>
              <a:rPr lang="sv-SE" baseline="0" dirty="0"/>
              <a:t> </a:t>
            </a:r>
            <a:r>
              <a:rPr lang="mr-IN" baseline="0" dirty="0"/>
              <a:t>…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29CA4-2E78-6B4A-BCDA-CB29D5A1642F}" type="slidenum">
              <a:rPr lang="nl-NL" smtClean="0"/>
              <a:t>44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1344948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29CA4-2E78-6B4A-BCDA-CB29D5A1642F}" type="slidenum">
              <a:rPr lang="nl-NL" smtClean="0"/>
              <a:t>45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996750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29CA4-2E78-6B4A-BCDA-CB29D5A1642F}" type="slidenum">
              <a:rPr lang="nl-NL" smtClean="0"/>
              <a:t>46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3245254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6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0805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0805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0805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0805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0805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buFont typeface="Times New Roman" charset="0"/>
              <a:buNone/>
            </a:pPr>
            <a:fld id="{FEAEA0F6-EB83-0145-8208-0F2FB7AF163B}" type="slidenum">
              <a:rPr lang="sv-SE" sz="1200">
                <a:solidFill>
                  <a:srgbClr val="000000"/>
                </a:solidFill>
                <a:cs typeface="Arial Unicode MS" charset="0"/>
              </a:rPr>
              <a:pPr eaLnBrk="1" hangingPunct="1">
                <a:buFont typeface="Times New Roman" charset="0"/>
                <a:buNone/>
              </a:pPr>
              <a:t>47</a:t>
            </a:fld>
            <a:endParaRPr lang="sv-SE" sz="1200">
              <a:solidFill>
                <a:srgbClr val="000000"/>
              </a:solidFill>
              <a:cs typeface="Arial Unicode MS" charset="0"/>
            </a:endParaRPr>
          </a:p>
        </p:txBody>
      </p:sp>
      <p:sp>
        <p:nvSpPr>
          <p:cNvPr id="43011" name="Text Box 1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3FD60238-3E65-2B4E-9898-ECD9B5714366}" type="slidenum">
              <a:rPr lang="sv-SE">
                <a:solidFill>
                  <a:srgbClr val="FFFFFF"/>
                </a:solidFill>
              </a:rPr>
              <a:pPr eaLnBrk="1" hangingPunct="1"/>
              <a:t>47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430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/>
        </p:spPr>
      </p:sp>
      <p:sp>
        <p:nvSpPr>
          <p:cNvPr id="41987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588" cy="1588"/>
          </a:xfrm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normAutofit fontScale="25000" lnSpcReduction="20000"/>
          </a:bodyPr>
          <a:lstStyle>
            <a:lvl1pPr marL="215900" indent="-214313"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  <a:buSzPct val="45000"/>
              <a:buFont typeface="Wingdings 2" charset="2"/>
              <a:buChar char=""/>
              <a:defRPr/>
            </a:pPr>
            <a:r>
              <a:rPr lang="sv-SE" sz="2000" dirty="0">
                <a:solidFill>
                  <a:srgbClr val="FFFFFF"/>
                </a:solidFill>
                <a:ea typeface="+mn-ea" charset="0"/>
                <a:cs typeface="+mn-ea" charset="0"/>
              </a:rPr>
              <a:t>On </a:t>
            </a:r>
            <a:r>
              <a:rPr lang="sv-SE" sz="2000" dirty="0" err="1">
                <a:solidFill>
                  <a:srgbClr val="FFFFFF"/>
                </a:solidFill>
                <a:ea typeface="+mn-ea" charset="0"/>
                <a:cs typeface="+mn-ea" charset="0"/>
              </a:rPr>
              <a:t>creating</a:t>
            </a:r>
            <a:r>
              <a:rPr lang="sv-SE" sz="2000" dirty="0">
                <a:solidFill>
                  <a:srgbClr val="FFFFFF"/>
                </a:solidFill>
                <a:ea typeface="+mn-ea" charset="0"/>
                <a:cs typeface="+mn-ea" charset="0"/>
              </a:rPr>
              <a:t> a </a:t>
            </a:r>
            <a:r>
              <a:rPr lang="sv-SE" sz="2000" dirty="0" err="1">
                <a:solidFill>
                  <a:srgbClr val="FFFFFF"/>
                </a:solidFill>
                <a:ea typeface="+mn-ea" charset="0"/>
                <a:cs typeface="+mn-ea" charset="0"/>
              </a:rPr>
              <a:t>culture</a:t>
            </a:r>
            <a:endParaRPr lang="sv-SE" sz="2000" dirty="0">
              <a:solidFill>
                <a:srgbClr val="FFFFFF"/>
              </a:solidFill>
              <a:ea typeface="+mn-ea" charset="0"/>
              <a:cs typeface="+mn-e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915883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29CA4-2E78-6B4A-BCDA-CB29D5A1642F}" type="slidenum">
              <a:rPr lang="nl-NL" smtClean="0"/>
              <a:t>48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8764134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29CA4-2E78-6B4A-BCDA-CB29D5A1642F}" type="slidenum">
              <a:rPr lang="nl-NL" smtClean="0"/>
              <a:t>49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896429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29CA4-2E78-6B4A-BCDA-CB29D5A1642F}" type="slidenum">
              <a:rPr lang="nl-NL" smtClean="0"/>
              <a:t>50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3772066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29CA4-2E78-6B4A-BCDA-CB29D5A1642F}" type="slidenum">
              <a:rPr lang="nl-NL" smtClean="0"/>
              <a:t>51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5895449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b="1" dirty="0"/>
              <a:t>Last </a:t>
            </a:r>
            <a:r>
              <a:rPr lang="sv-SE" b="1" dirty="0" err="1"/>
              <a:t>year</a:t>
            </a:r>
            <a:r>
              <a:rPr lang="sv-SE" b="1" dirty="0"/>
              <a:t> ca 7000 </a:t>
            </a:r>
            <a:r>
              <a:rPr lang="sv-SE" b="1" dirty="0" err="1"/>
              <a:t>answers</a:t>
            </a:r>
            <a:endParaRPr lang="sv-SE" b="1" dirty="0"/>
          </a:p>
          <a:p>
            <a:r>
              <a:rPr lang="sv-SE" b="1"/>
              <a:t>When</a:t>
            </a:r>
            <a:endParaRPr lang="sv-SE" b="1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29CA4-2E78-6B4A-BCDA-CB29D5A1642F}" type="slidenum">
              <a:rPr lang="nl-NL" smtClean="0"/>
              <a:t>52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5073723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29CA4-2E78-6B4A-BCDA-CB29D5A1642F}" type="slidenum">
              <a:rPr lang="nl-NL" smtClean="0"/>
              <a:t>53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621725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29CA4-2E78-6B4A-BCDA-CB29D5A1642F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0046304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b="1" dirty="0"/>
              <a:t>7 </a:t>
            </a:r>
            <a:r>
              <a:rPr lang="sv-SE" b="1" dirty="0" err="1"/>
              <a:t>answers</a:t>
            </a:r>
            <a:endParaRPr lang="sv-SE" b="1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29CA4-2E78-6B4A-BCDA-CB29D5A1642F}" type="slidenum">
              <a:rPr lang="nl-NL" smtClean="0"/>
              <a:t>54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6772228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29CA4-2E78-6B4A-BCDA-CB29D5A1642F}" type="slidenum">
              <a:rPr lang="nl-NL" smtClean="0"/>
              <a:t>55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8987484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29CA4-2E78-6B4A-BCDA-CB29D5A1642F}" type="slidenum">
              <a:rPr lang="nl-NL" smtClean="0"/>
              <a:t>56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3954992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61442" name="Platshållare för anteckninga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sv-SE">
                <a:latin typeface="Times New Roman" charset="0"/>
              </a:rPr>
              <a:t>Vilket i sin tur skapar/leder till </a:t>
            </a:r>
            <a:r>
              <a:rPr lang="sv-SE" b="1">
                <a:latin typeface="Times New Roman" charset="0"/>
              </a:rPr>
              <a:t>forskning och projekt</a:t>
            </a:r>
          </a:p>
        </p:txBody>
      </p:sp>
      <p:sp>
        <p:nvSpPr>
          <p:cNvPr id="61443" name="Platshållare för bildnumm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fld id="{119F4051-1940-3847-A4C0-DCBA5893BAED}" type="slidenum">
              <a:rPr lang="sv-SE" sz="1400">
                <a:solidFill>
                  <a:srgbClr val="000000"/>
                </a:solidFill>
                <a:latin typeface="Times New Roman" charset="0"/>
                <a:ea typeface="SimSun" charset="0"/>
                <a:cs typeface="SimSun" charset="0"/>
              </a:rPr>
              <a:pPr eaLnBrk="1"/>
              <a:t>57</a:t>
            </a:fld>
            <a:endParaRPr lang="sv-SE" sz="1400">
              <a:solidFill>
                <a:srgbClr val="000000"/>
              </a:solidFill>
              <a:latin typeface="Times New Roman" charset="0"/>
              <a:ea typeface="SimSun" charset="0"/>
              <a:cs typeface="SimSu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308596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29CA4-2E78-6B4A-BCDA-CB29D5A1642F}" type="slidenum">
              <a:rPr lang="nl-NL" smtClean="0"/>
              <a:t>58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19042379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29CA4-2E78-6B4A-BCDA-CB29D5A1642F}" type="slidenum">
              <a:rPr lang="nl-NL" smtClean="0"/>
              <a:t>59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50202286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29CA4-2E78-6B4A-BCDA-CB29D5A1642F}" type="slidenum">
              <a:rPr lang="nl-NL" smtClean="0"/>
              <a:t>60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38344548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29CA4-2E78-6B4A-BCDA-CB29D5A1642F}" type="slidenum">
              <a:rPr lang="nl-NL" smtClean="0"/>
              <a:t>63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672010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29CA4-2E78-6B4A-BCDA-CB29D5A1642F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541655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product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mr-I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…</a:t>
            </a:r>
            <a:endParaRPr lang="sv-S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29CA4-2E78-6B4A-BCDA-CB29D5A1642F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891085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Platshållare för bildobjekt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0482" name="Platshållare för anteckninga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sv-SE" altLang="x-none">
              <a:latin typeface="Times New Roman" charset="0"/>
              <a:ea typeface="ＭＳ Ｐゴシック" charset="-128"/>
            </a:endParaRPr>
          </a:p>
        </p:txBody>
      </p:sp>
      <p:sp>
        <p:nvSpPr>
          <p:cNvPr id="20483" name="Platshållare för bildnummer 3"/>
          <p:cNvSpPr>
            <a:spLocks noGrp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1EADDDDE-BC40-C140-97AF-1F5172FBD687}" type="slidenum">
              <a:rPr lang="sv-SE" altLang="x-none" sz="1400">
                <a:ea typeface="SimSun" charset="-122"/>
              </a:rPr>
              <a:pPr>
                <a:spcBef>
                  <a:spcPct val="0"/>
                </a:spcBef>
              </a:pPr>
              <a:t>8</a:t>
            </a:fld>
            <a:endParaRPr lang="sv-SE" altLang="x-none" sz="1400">
              <a:ea typeface="SimSun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134350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6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0805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0805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0805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0805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0805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buFont typeface="Times New Roman" charset="0"/>
              <a:buNone/>
            </a:pPr>
            <a:fld id="{813A517F-4E77-0A44-ACDA-B9E07440879B}" type="slidenum">
              <a:rPr lang="sv-SE" sz="1200">
                <a:solidFill>
                  <a:srgbClr val="000000"/>
                </a:solidFill>
                <a:cs typeface="Arial Unicode MS" charset="0"/>
              </a:rPr>
              <a:pPr eaLnBrk="1" hangingPunct="1">
                <a:buFont typeface="Times New Roman" charset="0"/>
                <a:buNone/>
              </a:pPr>
              <a:t>9</a:t>
            </a:fld>
            <a:endParaRPr lang="sv-SE" sz="1200">
              <a:solidFill>
                <a:srgbClr val="000000"/>
              </a:solidFill>
              <a:cs typeface="Arial Unicode MS" charset="0"/>
            </a:endParaRPr>
          </a:p>
        </p:txBody>
      </p:sp>
      <p:sp>
        <p:nvSpPr>
          <p:cNvPr id="44035" name="Text Box 1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A1D9B9E1-3BD3-674B-B665-7D4A7CA27814}" type="slidenum">
              <a:rPr lang="sv-SE">
                <a:solidFill>
                  <a:srgbClr val="FFFFFF"/>
                </a:solidFill>
              </a:rPr>
              <a:pPr eaLnBrk="1" hangingPunct="1"/>
              <a:t>9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440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/>
        </p:spPr>
      </p:sp>
      <p:sp>
        <p:nvSpPr>
          <p:cNvPr id="2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588" cy="1588"/>
          </a:xfrm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normAutofit fontScale="25000" lnSpcReduction="20000"/>
          </a:bodyPr>
          <a:lstStyle>
            <a:lvl1pPr marL="215900" indent="-214313"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en-GB" sz="2000" dirty="0">
                <a:solidFill>
                  <a:srgbClr val="000000"/>
                </a:solidFill>
                <a:latin typeface="Roboto Condensed Light"/>
                <a:cs typeface="Roboto Condensed Light"/>
              </a:rPr>
              <a:t>Prevention in a voluntary activity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GB" sz="2000" dirty="0">
                <a:solidFill>
                  <a:srgbClr val="000000"/>
                </a:solidFill>
                <a:latin typeface="Roboto Condensed Light"/>
                <a:ea typeface="+mn-ea" charset="0"/>
                <a:cs typeface="Roboto Condensed Light"/>
              </a:rPr>
              <a:t>A double agenda</a:t>
            </a:r>
            <a:endParaRPr lang="sv-SE" sz="2000" dirty="0">
              <a:solidFill>
                <a:srgbClr val="FFFFFF"/>
              </a:solidFill>
              <a:ea typeface="+mn-ea" charset="0"/>
              <a:cs typeface="+mn-e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717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5AFBE-66E2-9A41-AA4B-A7B90F05B6CD}" type="datetime1">
              <a:rPr lang="sv-SE" smtClean="0"/>
              <a:t>2019-09-13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Improving Youth Work | Your guide to quality development | 2016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54416-A586-FE45-9878-290F055D7D33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DDDD2-9A95-6E4C-8EC3-16502B4FBACD}" type="datetime1">
              <a:rPr lang="sv-SE" smtClean="0"/>
              <a:t>2019-09-13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Improving Youth Work | Your guide to quality development | 2016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54416-A586-FE45-9878-290F055D7D33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2BA34-D5A6-8B4A-97FF-4D5C42B2B730}" type="datetime1">
              <a:rPr lang="sv-SE" smtClean="0"/>
              <a:t>2019-09-13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Improving Youth Work | Your guide to quality development | 2016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54416-A586-FE45-9878-290F055D7D33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E1675-4E4C-064C-A832-FA739D265B75}" type="datetime1">
              <a:rPr lang="sv-SE" smtClean="0"/>
              <a:t>2019-09-13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Improving Youth Work | Your guide to quality development | 2016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54416-A586-FE45-9878-290F055D7D33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56479-0E3C-AC41-AAA5-7965BF85A837}" type="datetime1">
              <a:rPr lang="sv-SE" smtClean="0"/>
              <a:t>2019-09-13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Improving Youth Work | Your guide to quality development | 2016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54416-A586-FE45-9878-290F055D7D33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B7FBA-5204-8D4E-888E-590A1D1C9365}" type="datetime1">
              <a:rPr lang="sv-SE" smtClean="0"/>
              <a:t>2019-09-13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Improving Youth Work | Your guide to quality development | 2016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54416-A586-FE45-9878-290F055D7D33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45A3-75C0-9441-B218-5FA2C144255B}" type="datetime1">
              <a:rPr lang="sv-SE" smtClean="0"/>
              <a:t>2019-09-13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Improving Youth Work | Your guide to quality development | 2016</a:t>
            </a: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54416-A586-FE45-9878-290F055D7D33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7F78B-DFBF-584A-AF44-E66DC41EC1B2}" type="datetime1">
              <a:rPr lang="sv-SE" smtClean="0"/>
              <a:t>2019-09-13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Improving Youth Work | Your guide to quality development | 2016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54416-A586-FE45-9878-290F055D7D33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C05B8-6664-EB4C-8B88-9EAE64351809}" type="datetime1">
              <a:rPr lang="sv-SE" smtClean="0"/>
              <a:t>2019-09-13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Improving Youth Work | Your guide to quality development | 2016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54416-A586-FE45-9878-290F055D7D33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EA740-FE0E-6A4D-958F-91EC52C42350}" type="datetime1">
              <a:rPr lang="sv-SE" smtClean="0"/>
              <a:t>2019-09-13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Improving Youth Work | Your guide to quality development | 2016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54416-A586-FE45-9878-290F055D7D33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76941-47E7-6B44-A15D-033AF04D1A42}" type="datetime1">
              <a:rPr lang="sv-SE" smtClean="0"/>
              <a:t>2019-09-13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Improving Youth Work | Your guide to quality development | 2016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54416-A586-FE45-9878-290F055D7D33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88347C-E986-0148-9717-EB57CEFD16AF}" type="datetime1">
              <a:rPr lang="sv-SE" smtClean="0"/>
              <a:t>2019-09-13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/>
              <a:t>Improving Youth Work | Your guide to quality development | 2016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B54416-A586-FE45-9878-290F055D7D33}" type="slidenum">
              <a:rPr lang="nl-NL" smtClean="0"/>
              <a:t>‹#›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thelogbook.eu/Surveys/Details/e8159049-1ea2-47c8-9a69-08d50bf18fe8" TargetMode="Externa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logbook.eu/" TargetMode="Externa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hyperlink" Target="KEKS%20Meeting%20place%20survey%202018.doc" TargetMode="External"/><Relationship Id="rId7" Type="http://schemas.openxmlformats.org/officeDocument/2006/relationships/hyperlink" Target="Facilities.docx" TargetMode="Externa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6" Type="http://schemas.openxmlformats.org/officeDocument/2006/relationships/hyperlink" Target="affisch%20mo&#776;tesplatsenka&#776;ten%2017.pdf" TargetMode="External"/><Relationship Id="rId5" Type="http://schemas.openxmlformats.org/officeDocument/2006/relationships/hyperlink" Target="KEKS%20Staff%20instructions%202018.doc" TargetMode="External"/><Relationship Id="rId4" Type="http://schemas.openxmlformats.org/officeDocument/2006/relationships/hyperlink" Target="KEKS%20Questions%20explained%202018.doc" TargetMode="Externa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KEKS%20Project%20Group%20survey%202019.doc" TargetMode="Externa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KEKS%20Group%20survey%20staff%20instruction%20English%20Final.docx" TargetMode="Externa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s://thelogbook.eu/Surveys/KPI/e8159049-1ea2-47c8-9a69-08d50bf18fe8" TargetMode="Externa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s://thelogbook.eu/Surveys/Details/e8159049-1ea2-47c8-9a69-08d50bf18fe8" TargetMode="Externa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eks.se/eng" TargetMode="External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intercityyouth.eu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54416-A586-FE45-9878-290F055D7D33}" type="slidenum">
              <a:rPr lang="nl-NL" smtClean="0"/>
              <a:t>1</a:t>
            </a:fld>
            <a:endParaRPr lang="nl-NL"/>
          </a:p>
        </p:txBody>
      </p:sp>
      <p:sp>
        <p:nvSpPr>
          <p:cNvPr id="16" name="Rubrik 1"/>
          <p:cNvSpPr txBox="1">
            <a:spLocks/>
          </p:cNvSpPr>
          <p:nvPr/>
        </p:nvSpPr>
        <p:spPr>
          <a:xfrm>
            <a:off x="457200" y="0"/>
            <a:ext cx="8229600" cy="865818"/>
          </a:xfrm>
          <a:prstGeom prst="rect">
            <a:avLst/>
          </a:prstGeom>
          <a:ln w="25400" cap="flat" cmpd="sng" algn="ctr">
            <a:solidFill>
              <a:srgbClr val="074052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800">
                <a:solidFill>
                  <a:srgbClr val="007572"/>
                </a:solidFill>
                <a:latin typeface="Roboto Condensed" charset="0"/>
                <a:ea typeface="Roboto Condensed" charset="0"/>
                <a:cs typeface="Roboto Condensed" charset="0"/>
              </a:rPr>
              <a:t>Youth Work </a:t>
            </a:r>
            <a:r>
              <a:rPr lang="en-GB" sz="4800" dirty="0">
                <a:solidFill>
                  <a:srgbClr val="007572"/>
                </a:solidFill>
                <a:latin typeface="Roboto Condensed" charset="0"/>
                <a:ea typeface="Roboto Condensed" charset="0"/>
                <a:cs typeface="Roboto Condensed" charset="0"/>
              </a:rPr>
              <a:t>and KEKS</a:t>
            </a:r>
          </a:p>
        </p:txBody>
      </p:sp>
      <p:sp>
        <p:nvSpPr>
          <p:cNvPr id="4" name="textruta 3"/>
          <p:cNvSpPr txBox="1"/>
          <p:nvPr/>
        </p:nvSpPr>
        <p:spPr>
          <a:xfrm>
            <a:off x="6308090" y="6352298"/>
            <a:ext cx="280717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00" dirty="0">
                <a:latin typeface="Roboto Condensed" charset="0"/>
                <a:ea typeface="Roboto Condensed" charset="0"/>
                <a:cs typeface="Roboto Condensed" charset="0"/>
              </a:rPr>
              <a:t>Helsinki 2019-09-12</a:t>
            </a:r>
          </a:p>
        </p:txBody>
      </p:sp>
    </p:spTree>
    <p:extLst>
      <p:ext uri="{BB962C8B-B14F-4D97-AF65-F5344CB8AC3E}">
        <p14:creationId xmlns:p14="http://schemas.microsoft.com/office/powerpoint/2010/main" val="14222816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997218"/>
            <a:ext cx="7282541" cy="49349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3000" dirty="0">
                <a:solidFill>
                  <a:srgbClr val="000000"/>
                </a:solidFill>
                <a:latin typeface="Roboto Condensed Light"/>
                <a:cs typeface="Roboto Condensed Light"/>
              </a:rPr>
              <a:t>EU Council conclusion on </a:t>
            </a:r>
            <a:r>
              <a:rPr lang="en-GB" sz="3000" b="1" dirty="0">
                <a:solidFill>
                  <a:srgbClr val="000000"/>
                </a:solidFill>
                <a:latin typeface="Roboto Condensed Light"/>
                <a:cs typeface="Roboto Condensed Light"/>
              </a:rPr>
              <a:t>quality</a:t>
            </a:r>
            <a:r>
              <a:rPr lang="en-GB" sz="3000" dirty="0">
                <a:solidFill>
                  <a:srgbClr val="000000"/>
                </a:solidFill>
                <a:latin typeface="Roboto Condensed Light"/>
                <a:cs typeface="Roboto Condensed Light"/>
              </a:rPr>
              <a:t> youth</a:t>
            </a:r>
            <a:br>
              <a:rPr lang="en-GB" sz="3000" dirty="0">
                <a:solidFill>
                  <a:srgbClr val="000000"/>
                </a:solidFill>
                <a:latin typeface="Roboto Condensed Light"/>
                <a:cs typeface="Roboto Condensed Light"/>
              </a:rPr>
            </a:br>
            <a:r>
              <a:rPr lang="en-GB" sz="3000" dirty="0">
                <a:solidFill>
                  <a:srgbClr val="000000"/>
                </a:solidFill>
                <a:latin typeface="Roboto Condensed Light"/>
                <a:cs typeface="Roboto Condensed Light"/>
              </a:rPr>
              <a:t>work, 2013</a:t>
            </a:r>
          </a:p>
          <a:p>
            <a:pPr marL="0" indent="0">
              <a:buNone/>
            </a:pPr>
            <a:r>
              <a:rPr lang="en-GB" sz="3000" i="1" dirty="0">
                <a:solidFill>
                  <a:srgbClr val="000000"/>
                </a:solidFill>
                <a:latin typeface="Roboto Condensed Light"/>
                <a:cs typeface="Roboto Condensed Light"/>
              </a:rPr>
              <a:t>“‘Youth work’ is a broad term covering</a:t>
            </a:r>
            <a:br>
              <a:rPr lang="en-GB" sz="3000" i="1" dirty="0">
                <a:solidFill>
                  <a:srgbClr val="000000"/>
                </a:solidFill>
                <a:latin typeface="Roboto Condensed Light"/>
                <a:cs typeface="Roboto Condensed Light"/>
              </a:rPr>
            </a:br>
            <a:r>
              <a:rPr lang="en-GB" sz="3000" i="1" dirty="0">
                <a:solidFill>
                  <a:srgbClr val="000000"/>
                </a:solidFill>
                <a:latin typeface="Roboto Condensed Light"/>
                <a:cs typeface="Roboto Condensed Light"/>
              </a:rPr>
              <a:t>a broad scope of activities of a social, cultural, educational or political nature</a:t>
            </a:r>
            <a:br>
              <a:rPr lang="en-GB" sz="3000" i="1" dirty="0">
                <a:solidFill>
                  <a:srgbClr val="000000"/>
                </a:solidFill>
                <a:latin typeface="Roboto Condensed Light"/>
                <a:cs typeface="Roboto Condensed Light"/>
              </a:rPr>
            </a:br>
            <a:r>
              <a:rPr lang="en-GB" sz="3000" i="1" dirty="0">
                <a:solidFill>
                  <a:srgbClr val="000000"/>
                </a:solidFill>
                <a:latin typeface="Roboto Condensed Light"/>
                <a:cs typeface="Roboto Condensed Light"/>
              </a:rPr>
              <a:t>by, with and for young people.”</a:t>
            </a:r>
          </a:p>
          <a:p>
            <a:pPr marL="0" indent="0">
              <a:buNone/>
            </a:pPr>
            <a:r>
              <a:rPr lang="en-GB" sz="3000" i="1" dirty="0">
                <a:solidFill>
                  <a:srgbClr val="000000"/>
                </a:solidFill>
                <a:latin typeface="Roboto Condensed Light"/>
                <a:cs typeface="Roboto Condensed Light"/>
              </a:rPr>
              <a:t>“Youth work is organised in different ways.”</a:t>
            </a:r>
          </a:p>
          <a:p>
            <a:pPr marL="0" indent="0">
              <a:buNone/>
            </a:pPr>
            <a:r>
              <a:rPr lang="en-GB" sz="3000" i="1" dirty="0">
                <a:solidFill>
                  <a:srgbClr val="000000"/>
                </a:solidFill>
                <a:latin typeface="Roboto Condensed Light"/>
                <a:cs typeface="Roboto Condensed Light"/>
              </a:rPr>
              <a:t>Youth work “is delivered in different forms and settings.”</a:t>
            </a:r>
            <a:endParaRPr lang="en-GB" sz="3000" dirty="0">
              <a:solidFill>
                <a:srgbClr val="000000"/>
              </a:solidFill>
              <a:latin typeface="Roboto Condensed Light"/>
              <a:cs typeface="Roboto Condensed Light"/>
            </a:endParaRPr>
          </a:p>
          <a:p>
            <a:pPr marL="0" indent="0">
              <a:buNone/>
            </a:pPr>
            <a:r>
              <a:rPr lang="en-GB" sz="3000" dirty="0">
                <a:solidFill>
                  <a:srgbClr val="000000"/>
                </a:solidFill>
                <a:latin typeface="Roboto Condensed Light"/>
                <a:cs typeface="Roboto Condensed Light"/>
              </a:rPr>
              <a:t>And so on… for seven pages… </a:t>
            </a:r>
            <a:endParaRPr lang="en-GB" sz="24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GB" sz="28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GB" sz="2800" dirty="0">
              <a:solidFill>
                <a:srgbClr val="000000"/>
              </a:solidFill>
              <a:latin typeface="Roboto Condensed Light"/>
              <a:cs typeface="Roboto Condensed Light"/>
            </a:endParaRPr>
          </a:p>
        </p:txBody>
      </p:sp>
      <p:sp>
        <p:nvSpPr>
          <p:cNvPr id="6" name="Rubrik 1"/>
          <p:cNvSpPr txBox="1">
            <a:spLocks/>
          </p:cNvSpPr>
          <p:nvPr/>
        </p:nvSpPr>
        <p:spPr>
          <a:xfrm>
            <a:off x="457200" y="0"/>
            <a:ext cx="8229600" cy="865818"/>
          </a:xfrm>
          <a:prstGeom prst="rect">
            <a:avLst/>
          </a:prstGeom>
          <a:ln w="25400" cap="flat" cmpd="sng" algn="ctr">
            <a:solidFill>
              <a:srgbClr val="074052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4800" dirty="0">
                <a:solidFill>
                  <a:srgbClr val="007572"/>
                </a:solidFill>
                <a:latin typeface="Roboto Condensed" charset="0"/>
                <a:ea typeface="Roboto Condensed" charset="0"/>
                <a:cs typeface="Roboto Condensed" charset="0"/>
              </a:rPr>
              <a:t>Youth work?</a:t>
            </a:r>
          </a:p>
        </p:txBody>
      </p:sp>
    </p:spTree>
    <p:extLst>
      <p:ext uri="{BB962C8B-B14F-4D97-AF65-F5344CB8AC3E}">
        <p14:creationId xmlns:p14="http://schemas.microsoft.com/office/powerpoint/2010/main" val="2061859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2691088" y="1079697"/>
            <a:ext cx="3685624" cy="1097736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nl-NL" sz="2800" baseline="30000" dirty="0">
                <a:noFill/>
                <a:latin typeface="Futura"/>
                <a:cs typeface="Futura"/>
              </a:rPr>
              <a:t>IMPROVING YOUTH WORK</a:t>
            </a:r>
          </a:p>
          <a:p>
            <a:pPr algn="ctr"/>
            <a:endParaRPr lang="nl-NL" sz="2800" baseline="30000" dirty="0">
              <a:noFill/>
              <a:latin typeface="Futura"/>
              <a:cs typeface="Futura"/>
            </a:endParaRPr>
          </a:p>
          <a:p>
            <a:pPr algn="ctr"/>
            <a:endParaRPr lang="nl-NL" sz="2800" dirty="0">
              <a:noFill/>
              <a:latin typeface="Futura"/>
              <a:cs typeface="Futura"/>
            </a:endParaRP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54416-A586-FE45-9878-290F055D7D33}" type="slidenum">
              <a:rPr lang="nl-NL" smtClean="0"/>
              <a:t>11</a:t>
            </a:fld>
            <a:endParaRPr lang="nl-NL"/>
          </a:p>
        </p:txBody>
      </p:sp>
      <p:sp>
        <p:nvSpPr>
          <p:cNvPr id="7" name="textruta 6"/>
          <p:cNvSpPr txBox="1"/>
          <p:nvPr/>
        </p:nvSpPr>
        <p:spPr>
          <a:xfrm>
            <a:off x="431800" y="1005206"/>
            <a:ext cx="6281574" cy="2739211"/>
          </a:xfrm>
          <a:prstGeom prst="rect">
            <a:avLst/>
          </a:prstGeom>
          <a:solidFill>
            <a:schemeClr val="bg1"/>
          </a:solidFill>
          <a:ln w="57150">
            <a:noFill/>
          </a:ln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000000"/>
                </a:solidFill>
                <a:latin typeface="Roboto Condensed Light"/>
                <a:cs typeface="Roboto Condensed Light"/>
              </a:rPr>
              <a:t>“</a:t>
            </a:r>
            <a:r>
              <a:rPr lang="en-GB" sz="3200" i="1" dirty="0">
                <a:solidFill>
                  <a:srgbClr val="000000"/>
                </a:solidFill>
                <a:latin typeface="Roboto Condensed Light"/>
                <a:cs typeface="Roboto Condensed Light"/>
              </a:rPr>
              <a:t>Youth work is extremely diversified.”</a:t>
            </a:r>
            <a:br>
              <a:rPr lang="en-GB" sz="3200" i="1" dirty="0">
                <a:solidFill>
                  <a:srgbClr val="000000"/>
                </a:solidFill>
                <a:latin typeface="Roboto Condensed Light"/>
                <a:cs typeface="Roboto Condensed Light"/>
              </a:rPr>
            </a:br>
            <a:r>
              <a:rPr lang="en-GB" sz="1200" dirty="0">
                <a:solidFill>
                  <a:srgbClr val="000000"/>
                </a:solidFill>
              </a:rPr>
              <a:t> </a:t>
            </a:r>
          </a:p>
          <a:p>
            <a:r>
              <a:rPr lang="en-GB" sz="3200" dirty="0">
                <a:solidFill>
                  <a:srgbClr val="000000"/>
                </a:solidFill>
                <a:latin typeface="Roboto Condensed Light"/>
                <a:cs typeface="Roboto Condensed Light"/>
              </a:rPr>
              <a:t>The lack of tools to provide evidence</a:t>
            </a:r>
            <a:br>
              <a:rPr lang="en-GB" sz="3200" dirty="0">
                <a:solidFill>
                  <a:srgbClr val="000000"/>
                </a:solidFill>
                <a:latin typeface="Roboto Condensed Light"/>
                <a:cs typeface="Roboto Condensed Light"/>
              </a:rPr>
            </a:br>
            <a:r>
              <a:rPr lang="en-GB" sz="3200" dirty="0">
                <a:solidFill>
                  <a:srgbClr val="000000"/>
                </a:solidFill>
                <a:latin typeface="Roboto Condensed Light"/>
                <a:cs typeface="Roboto Condensed Light"/>
              </a:rPr>
              <a:t>is</a:t>
            </a:r>
            <a:r>
              <a:rPr lang="en-GB" sz="3200" i="1" dirty="0">
                <a:solidFill>
                  <a:srgbClr val="000000"/>
                </a:solidFill>
                <a:latin typeface="Roboto Condensed Light"/>
                <a:cs typeface="Roboto Condensed Light"/>
              </a:rPr>
              <a:t> “… hindering youth work’s ability to demonstrate its effectiveness ...”</a:t>
            </a:r>
          </a:p>
          <a:p>
            <a:endParaRPr lang="en-GB" sz="3200" i="1" dirty="0">
              <a:solidFill>
                <a:srgbClr val="000000"/>
              </a:solidFill>
              <a:latin typeface="Roboto Condensed Light"/>
              <a:cs typeface="Roboto Condensed Light"/>
            </a:endParaRPr>
          </a:p>
        </p:txBody>
      </p:sp>
      <p:sp>
        <p:nvSpPr>
          <p:cNvPr id="9" name="Rubrik 1"/>
          <p:cNvSpPr txBox="1">
            <a:spLocks/>
          </p:cNvSpPr>
          <p:nvPr/>
        </p:nvSpPr>
        <p:spPr>
          <a:xfrm>
            <a:off x="457200" y="0"/>
            <a:ext cx="8229600" cy="865818"/>
          </a:xfrm>
          <a:prstGeom prst="rect">
            <a:avLst/>
          </a:prstGeom>
          <a:ln w="25400" cap="flat" cmpd="sng" algn="ctr">
            <a:solidFill>
              <a:srgbClr val="074052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4800" dirty="0">
                <a:solidFill>
                  <a:srgbClr val="007572"/>
                </a:solidFill>
                <a:latin typeface="Roboto Condensed" charset="0"/>
                <a:ea typeface="Roboto Condensed" charset="0"/>
                <a:cs typeface="Roboto Condensed" charset="0"/>
              </a:rPr>
              <a:t>Youth work?</a:t>
            </a:r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3373" y="919711"/>
            <a:ext cx="1984735" cy="2814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899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innehåll 2"/>
          <p:cNvSpPr txBox="1">
            <a:spLocks/>
          </p:cNvSpPr>
          <p:nvPr/>
        </p:nvSpPr>
        <p:spPr>
          <a:xfrm>
            <a:off x="431800" y="995363"/>
            <a:ext cx="8229600" cy="28652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GB" sz="3000" dirty="0">
                <a:solidFill>
                  <a:srgbClr val="000000"/>
                </a:solidFill>
                <a:latin typeface="Roboto Condensed Light"/>
                <a:cs typeface="Roboto Condensed Light"/>
              </a:rPr>
              <a:t>So what is the essence of youth </a:t>
            </a:r>
            <a:r>
              <a:rPr lang="en-GB" sz="3000">
                <a:solidFill>
                  <a:srgbClr val="000000"/>
                </a:solidFill>
                <a:latin typeface="Roboto Condensed Light"/>
                <a:cs typeface="Roboto Condensed Light"/>
              </a:rPr>
              <a:t>work?!</a:t>
            </a:r>
            <a:endParaRPr lang="en-GB" sz="3000" dirty="0">
              <a:solidFill>
                <a:srgbClr val="000000"/>
              </a:solidFill>
              <a:latin typeface="Roboto Condensed Light"/>
              <a:cs typeface="Roboto Condensed Light"/>
            </a:endParaRPr>
          </a:p>
        </p:txBody>
      </p:sp>
      <p:sp>
        <p:nvSpPr>
          <p:cNvPr id="6" name="Rubrik 1"/>
          <p:cNvSpPr txBox="1">
            <a:spLocks/>
          </p:cNvSpPr>
          <p:nvPr/>
        </p:nvSpPr>
        <p:spPr>
          <a:xfrm>
            <a:off x="457200" y="0"/>
            <a:ext cx="8229600" cy="865818"/>
          </a:xfrm>
          <a:prstGeom prst="rect">
            <a:avLst/>
          </a:prstGeom>
          <a:ln w="25400" cap="flat" cmpd="sng" algn="ctr">
            <a:solidFill>
              <a:srgbClr val="074052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4800" dirty="0">
                <a:solidFill>
                  <a:srgbClr val="007572"/>
                </a:solidFill>
                <a:latin typeface="Roboto Condensed" charset="0"/>
                <a:ea typeface="Roboto Condensed" charset="0"/>
                <a:cs typeface="Roboto Condensed" charset="0"/>
              </a:rPr>
              <a:t>Youth work?</a:t>
            </a:r>
          </a:p>
        </p:txBody>
      </p:sp>
    </p:spTree>
    <p:extLst>
      <p:ext uri="{BB962C8B-B14F-4D97-AF65-F5344CB8AC3E}">
        <p14:creationId xmlns:p14="http://schemas.microsoft.com/office/powerpoint/2010/main" val="18231545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2691088" y="1079697"/>
            <a:ext cx="3685624" cy="1097736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nl-NL" sz="2800" baseline="30000" dirty="0">
                <a:noFill/>
                <a:latin typeface="Futura"/>
                <a:cs typeface="Futura"/>
              </a:rPr>
              <a:t>IMPROVING YOUTH WORK</a:t>
            </a:r>
          </a:p>
          <a:p>
            <a:pPr algn="ctr"/>
            <a:endParaRPr lang="nl-NL" sz="2800" baseline="30000" dirty="0">
              <a:noFill/>
              <a:latin typeface="Futura"/>
              <a:cs typeface="Futura"/>
            </a:endParaRPr>
          </a:p>
          <a:p>
            <a:pPr algn="ctr"/>
            <a:endParaRPr lang="nl-NL" sz="2800" dirty="0">
              <a:noFill/>
              <a:latin typeface="Futura"/>
              <a:cs typeface="Futura"/>
            </a:endParaRP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54416-A586-FE45-9878-290F055D7D33}" type="slidenum">
              <a:rPr lang="nl-NL" smtClean="0"/>
              <a:t>13</a:t>
            </a:fld>
            <a:endParaRPr lang="nl-NL"/>
          </a:p>
        </p:txBody>
      </p:sp>
      <p:sp>
        <p:nvSpPr>
          <p:cNvPr id="7" name="textruta 6"/>
          <p:cNvSpPr txBox="1"/>
          <p:nvPr/>
        </p:nvSpPr>
        <p:spPr>
          <a:xfrm>
            <a:off x="457200" y="967523"/>
            <a:ext cx="6304596" cy="2708434"/>
          </a:xfrm>
          <a:prstGeom prst="rect">
            <a:avLst/>
          </a:prstGeom>
          <a:solidFill>
            <a:schemeClr val="bg1"/>
          </a:solidFill>
          <a:ln w="57150"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ts val="638"/>
              </a:spcBef>
              <a:buClr>
                <a:srgbClr val="000000"/>
              </a:buClr>
              <a:buSzPct val="111000"/>
            </a:pPr>
            <a:r>
              <a:rPr lang="en-GB" sz="3200" dirty="0">
                <a:solidFill>
                  <a:srgbClr val="000000"/>
                </a:solidFill>
                <a:latin typeface="Roboto Condensed Light"/>
                <a:cs typeface="Roboto Condensed Light"/>
              </a:rPr>
              <a:t>EU Council conclusion on </a:t>
            </a:r>
            <a:r>
              <a:rPr lang="en-GB" sz="3200" b="1" dirty="0">
                <a:solidFill>
                  <a:srgbClr val="000000"/>
                </a:solidFill>
                <a:latin typeface="Roboto Condensed Light"/>
                <a:cs typeface="Roboto Condensed Light"/>
              </a:rPr>
              <a:t>quality</a:t>
            </a:r>
            <a:r>
              <a:rPr lang="en-GB" sz="3200" dirty="0">
                <a:solidFill>
                  <a:srgbClr val="000000"/>
                </a:solidFill>
                <a:latin typeface="Roboto Condensed Light"/>
                <a:cs typeface="Roboto Condensed Light"/>
              </a:rPr>
              <a:t> youth</a:t>
            </a:r>
            <a:br>
              <a:rPr lang="en-GB" sz="3200" dirty="0">
                <a:solidFill>
                  <a:srgbClr val="000000"/>
                </a:solidFill>
                <a:latin typeface="Roboto Condensed Light"/>
                <a:cs typeface="Roboto Condensed Light"/>
              </a:rPr>
            </a:br>
            <a:r>
              <a:rPr lang="en-GB" sz="3200" dirty="0">
                <a:solidFill>
                  <a:srgbClr val="000000"/>
                </a:solidFill>
                <a:latin typeface="Roboto Condensed Light"/>
                <a:cs typeface="Roboto Condensed Light"/>
              </a:rPr>
              <a:t>work, 2013</a:t>
            </a:r>
          </a:p>
          <a:p>
            <a:pPr marL="0" indent="0" eaLnBrk="1" hangingPunct="1">
              <a:spcBef>
                <a:spcPts val="638"/>
              </a:spcBef>
              <a:buClr>
                <a:srgbClr val="000000"/>
              </a:buClr>
              <a:buSzPct val="111000"/>
              <a:buNone/>
            </a:pPr>
            <a:r>
              <a:rPr lang="en-GB" altLang="x-none" sz="3200" dirty="0">
                <a:solidFill>
                  <a:srgbClr val="000000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  <a:t>Youth work builds on informal and non-formal learning and on voluntary</a:t>
            </a:r>
          </a:p>
          <a:p>
            <a:pPr marL="0" indent="0" eaLnBrk="1" hangingPunct="1">
              <a:spcBef>
                <a:spcPts val="638"/>
              </a:spcBef>
              <a:buClr>
                <a:srgbClr val="000000"/>
              </a:buClr>
              <a:buSzPct val="111000"/>
              <a:buNone/>
            </a:pPr>
            <a:r>
              <a:rPr lang="en-GB" altLang="x-none" sz="3200" dirty="0">
                <a:solidFill>
                  <a:srgbClr val="000000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  <a:t>participation</a:t>
            </a:r>
          </a:p>
        </p:txBody>
      </p:sp>
      <p:sp>
        <p:nvSpPr>
          <p:cNvPr id="10" name="textruta 9"/>
          <p:cNvSpPr txBox="1"/>
          <p:nvPr/>
        </p:nvSpPr>
        <p:spPr>
          <a:xfrm>
            <a:off x="410529" y="3110967"/>
            <a:ext cx="6318885" cy="1154162"/>
          </a:xfrm>
          <a:prstGeom prst="rect">
            <a:avLst/>
          </a:prstGeom>
          <a:solidFill>
            <a:schemeClr val="bg1"/>
          </a:solidFill>
          <a:ln w="57150">
            <a:noFill/>
          </a:ln>
        </p:spPr>
        <p:txBody>
          <a:bodyPr wrap="square" rtlCol="0">
            <a:spAutoFit/>
          </a:bodyPr>
          <a:lstStyle/>
          <a:p>
            <a:pPr marL="0" indent="0" eaLnBrk="1" hangingPunct="1">
              <a:spcBef>
                <a:spcPts val="638"/>
              </a:spcBef>
              <a:buClr>
                <a:srgbClr val="000000"/>
              </a:buClr>
              <a:buSzPct val="111000"/>
              <a:buNone/>
            </a:pPr>
            <a:r>
              <a:rPr lang="en-GB" altLang="x-none" sz="3200" dirty="0">
                <a:solidFill>
                  <a:srgbClr val="000000"/>
                </a:solidFill>
                <a:latin typeface="Roboto Condensed Light" charset="0"/>
              </a:rPr>
              <a:t>Youth work focuses on young peoples</a:t>
            </a:r>
          </a:p>
          <a:p>
            <a:pPr marL="0" indent="0" eaLnBrk="1" hangingPunct="1">
              <a:spcBef>
                <a:spcPts val="638"/>
              </a:spcBef>
              <a:buClr>
                <a:srgbClr val="000000"/>
              </a:buClr>
              <a:buSzPct val="111000"/>
              <a:buNone/>
            </a:pPr>
            <a:r>
              <a:rPr lang="en-GB" altLang="x-none" sz="3200" dirty="0">
                <a:solidFill>
                  <a:srgbClr val="000000"/>
                </a:solidFill>
                <a:latin typeface="Roboto Condensed Light" charset="0"/>
              </a:rPr>
              <a:t>personal and social development</a:t>
            </a:r>
            <a:endParaRPr lang="en-GB" altLang="x-none" sz="2800" dirty="0">
              <a:effectLst>
                <a:outerShdw blurRad="38100" dist="38100" dir="2700000" algn="tl">
                  <a:srgbClr val="C0C0C0"/>
                </a:outerShdw>
              </a:effectLst>
              <a:latin typeface="Roboto Condensed Light" charset="0"/>
            </a:endParaRPr>
          </a:p>
        </p:txBody>
      </p:sp>
      <p:sp>
        <p:nvSpPr>
          <p:cNvPr id="15" name="Rubrik 1"/>
          <p:cNvSpPr txBox="1">
            <a:spLocks/>
          </p:cNvSpPr>
          <p:nvPr/>
        </p:nvSpPr>
        <p:spPr>
          <a:xfrm>
            <a:off x="457200" y="0"/>
            <a:ext cx="8229600" cy="865818"/>
          </a:xfrm>
          <a:prstGeom prst="rect">
            <a:avLst/>
          </a:prstGeom>
          <a:ln w="25400" cap="flat" cmpd="sng" algn="ctr">
            <a:solidFill>
              <a:srgbClr val="074052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4800" dirty="0">
                <a:solidFill>
                  <a:srgbClr val="007572"/>
                </a:solidFill>
                <a:latin typeface="Roboto Condensed" charset="0"/>
                <a:ea typeface="Roboto Condensed" charset="0"/>
                <a:cs typeface="Roboto Condensed" charset="0"/>
              </a:rPr>
              <a:t>Youth work?</a:t>
            </a:r>
          </a:p>
        </p:txBody>
      </p:sp>
    </p:spTree>
    <p:extLst>
      <p:ext uri="{BB962C8B-B14F-4D97-AF65-F5344CB8AC3E}">
        <p14:creationId xmlns:p14="http://schemas.microsoft.com/office/powerpoint/2010/main" val="1650009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2691088" y="1079697"/>
            <a:ext cx="3685624" cy="1097736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nl-NL" sz="2800" baseline="30000" dirty="0">
                <a:noFill/>
                <a:latin typeface="Futura"/>
                <a:cs typeface="Futura"/>
              </a:rPr>
              <a:t>IMPROVING YOUTH WORK</a:t>
            </a:r>
          </a:p>
          <a:p>
            <a:pPr algn="ctr"/>
            <a:endParaRPr lang="nl-NL" sz="2800" baseline="30000" dirty="0">
              <a:noFill/>
              <a:latin typeface="Futura"/>
              <a:cs typeface="Futura"/>
            </a:endParaRPr>
          </a:p>
          <a:p>
            <a:pPr algn="ctr"/>
            <a:endParaRPr lang="nl-NL" sz="2800" dirty="0">
              <a:noFill/>
              <a:latin typeface="Futura"/>
              <a:cs typeface="Futura"/>
            </a:endParaRP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54416-A586-FE45-9878-290F055D7D33}" type="slidenum">
              <a:rPr lang="nl-NL" smtClean="0"/>
              <a:t>14</a:t>
            </a:fld>
            <a:endParaRPr lang="nl-NL"/>
          </a:p>
        </p:txBody>
      </p:sp>
      <p:sp>
        <p:nvSpPr>
          <p:cNvPr id="9" name="Platshållare för innehåll 2"/>
          <p:cNvSpPr txBox="1">
            <a:spLocks/>
          </p:cNvSpPr>
          <p:nvPr/>
        </p:nvSpPr>
        <p:spPr>
          <a:xfrm>
            <a:off x="438828" y="981075"/>
            <a:ext cx="8247972" cy="4891165"/>
          </a:xfrm>
          <a:prstGeom prst="rect">
            <a:avLst/>
          </a:prstGeom>
          <a:solidFill>
            <a:schemeClr val="bg1"/>
          </a:solidFill>
          <a:ln w="57150"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3200" dirty="0">
                <a:solidFill>
                  <a:srgbClr val="000000"/>
                </a:solidFill>
                <a:latin typeface="Roboto Condensed Light"/>
                <a:cs typeface="Roboto Condensed Light"/>
              </a:rPr>
              <a:t>The 2nd Youth Work Convention</a:t>
            </a:r>
          </a:p>
          <a:p>
            <a:pPr marL="0" indent="0">
              <a:buFont typeface="Arial" pitchFamily="34" charset="0"/>
              <a:buNone/>
            </a:pPr>
            <a:endParaRPr lang="en-GB" sz="800" dirty="0">
              <a:solidFill>
                <a:srgbClr val="000000"/>
              </a:solidFill>
              <a:latin typeface="Roboto Condensed Light"/>
              <a:cs typeface="Roboto Condensed Light"/>
            </a:endParaRPr>
          </a:p>
          <a:p>
            <a:pPr marL="0" indent="0">
              <a:buFont typeface="Arial" pitchFamily="34" charset="0"/>
              <a:buNone/>
            </a:pPr>
            <a:r>
              <a:rPr lang="en-GB" sz="3200" dirty="0">
                <a:solidFill>
                  <a:srgbClr val="000000"/>
                </a:solidFill>
                <a:latin typeface="Roboto Condensed Light"/>
                <a:cs typeface="Roboto Condensed Light"/>
              </a:rPr>
              <a:t>The aim was to form</a:t>
            </a:r>
            <a:br>
              <a:rPr lang="en-GB" sz="3200" dirty="0">
                <a:solidFill>
                  <a:srgbClr val="000000"/>
                </a:solidFill>
                <a:latin typeface="Roboto Condensed Light"/>
                <a:cs typeface="Roboto Condensed Light"/>
              </a:rPr>
            </a:br>
            <a:r>
              <a:rPr lang="en-GB" sz="3200" dirty="0">
                <a:solidFill>
                  <a:srgbClr val="000000"/>
                </a:solidFill>
                <a:latin typeface="Roboto Condensed Light"/>
                <a:cs typeface="Roboto Condensed Light"/>
              </a:rPr>
              <a:t>”a common ground for youth work”</a:t>
            </a:r>
            <a:br>
              <a:rPr lang="en-GB" sz="3200" dirty="0">
                <a:solidFill>
                  <a:srgbClr val="000000"/>
                </a:solidFill>
                <a:latin typeface="Roboto Condensed Light"/>
                <a:cs typeface="Roboto Condensed Light"/>
              </a:rPr>
            </a:br>
            <a:endParaRPr lang="en-GB" sz="3200" dirty="0">
              <a:solidFill>
                <a:srgbClr val="000000"/>
              </a:solidFill>
              <a:latin typeface="Roboto Condensed Light"/>
              <a:cs typeface="Roboto Condensed Light"/>
            </a:endParaRPr>
          </a:p>
          <a:p>
            <a:pPr marL="0" indent="0">
              <a:buFont typeface="Arial" pitchFamily="34" charset="0"/>
              <a:buNone/>
            </a:pPr>
            <a:r>
              <a:rPr lang="en-GB" sz="3200" dirty="0">
                <a:solidFill>
                  <a:srgbClr val="000000"/>
                </a:solidFill>
                <a:latin typeface="Roboto Condensed Light"/>
                <a:cs typeface="Roboto Condensed Light"/>
              </a:rPr>
              <a:t>Two central proposals:</a:t>
            </a:r>
          </a:p>
          <a:p>
            <a:pPr marL="444500" indent="-444500">
              <a:buFont typeface="Wingdings" charset="2"/>
              <a:buChar char="ü"/>
            </a:pPr>
            <a:r>
              <a:rPr lang="en-GB" sz="3200" dirty="0">
                <a:solidFill>
                  <a:srgbClr val="000000"/>
                </a:solidFill>
                <a:latin typeface="Roboto Condensed Light"/>
                <a:cs typeface="Roboto Condensed Light"/>
              </a:rPr>
              <a:t>A recommendation from the Council of Europe</a:t>
            </a:r>
          </a:p>
          <a:p>
            <a:pPr marL="444500" indent="-444500">
              <a:buFont typeface="Wingdings" charset="2"/>
              <a:buChar char="ü"/>
            </a:pPr>
            <a:r>
              <a:rPr lang="en-GB" sz="3200" dirty="0">
                <a:solidFill>
                  <a:srgbClr val="000000"/>
                </a:solidFill>
                <a:latin typeface="Roboto Condensed Light"/>
                <a:cs typeface="Roboto Condensed Light"/>
              </a:rPr>
              <a:t>A European Charter on local youth work</a:t>
            </a:r>
          </a:p>
        </p:txBody>
      </p:sp>
      <p:sp>
        <p:nvSpPr>
          <p:cNvPr id="7" name="Rubrik 1"/>
          <p:cNvSpPr txBox="1">
            <a:spLocks/>
          </p:cNvSpPr>
          <p:nvPr/>
        </p:nvSpPr>
        <p:spPr>
          <a:xfrm>
            <a:off x="457200" y="0"/>
            <a:ext cx="8229600" cy="865818"/>
          </a:xfrm>
          <a:prstGeom prst="rect">
            <a:avLst/>
          </a:prstGeom>
          <a:ln w="25400" cap="flat" cmpd="sng" algn="ctr">
            <a:solidFill>
              <a:srgbClr val="074052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4800" dirty="0">
                <a:solidFill>
                  <a:srgbClr val="007572"/>
                </a:solidFill>
                <a:latin typeface="Roboto Condensed" charset="0"/>
                <a:ea typeface="Roboto Condensed" charset="0"/>
                <a:cs typeface="Roboto Condensed" charset="0"/>
              </a:rPr>
              <a:t>Youth work?</a:t>
            </a:r>
          </a:p>
        </p:txBody>
      </p:sp>
    </p:spTree>
    <p:extLst>
      <p:ext uri="{BB962C8B-B14F-4D97-AF65-F5344CB8AC3E}">
        <p14:creationId xmlns:p14="http://schemas.microsoft.com/office/powerpoint/2010/main" val="1893127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2691088" y="1079697"/>
            <a:ext cx="3685624" cy="1097736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nl-NL" sz="2800" baseline="30000" dirty="0">
                <a:noFill/>
                <a:latin typeface="Futura"/>
                <a:cs typeface="Futura"/>
              </a:rPr>
              <a:t>IMPROVING YOUTH WORK</a:t>
            </a:r>
          </a:p>
          <a:p>
            <a:pPr algn="ctr"/>
            <a:endParaRPr lang="nl-NL" sz="2800" baseline="30000" dirty="0">
              <a:noFill/>
              <a:latin typeface="Futura"/>
              <a:cs typeface="Futura"/>
            </a:endParaRPr>
          </a:p>
          <a:p>
            <a:pPr algn="ctr"/>
            <a:endParaRPr lang="nl-NL" sz="2800" dirty="0">
              <a:noFill/>
              <a:latin typeface="Futura"/>
              <a:cs typeface="Futura"/>
            </a:endParaRP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54416-A586-FE45-9878-290F055D7D33}" type="slidenum">
              <a:rPr lang="nl-NL" smtClean="0"/>
              <a:t>15</a:t>
            </a:fld>
            <a:endParaRPr lang="nl-NL"/>
          </a:p>
        </p:txBody>
      </p:sp>
      <p:sp>
        <p:nvSpPr>
          <p:cNvPr id="5" name="textruta 4"/>
          <p:cNvSpPr txBox="1"/>
          <p:nvPr/>
        </p:nvSpPr>
        <p:spPr>
          <a:xfrm>
            <a:off x="431800" y="998226"/>
            <a:ext cx="6552728" cy="5509200"/>
          </a:xfrm>
          <a:prstGeom prst="rect">
            <a:avLst/>
          </a:prstGeom>
          <a:solidFill>
            <a:schemeClr val="bg1"/>
          </a:solidFill>
          <a:ln w="57150">
            <a:noFill/>
          </a:ln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000000"/>
                </a:solidFill>
                <a:latin typeface="Roboto Condensed Light" charset="0"/>
              </a:rPr>
              <a:t>The Council of Europe</a:t>
            </a:r>
          </a:p>
          <a:p>
            <a:r>
              <a:rPr lang="en-GB" sz="3200" b="1" dirty="0">
                <a:solidFill>
                  <a:srgbClr val="000000"/>
                </a:solidFill>
                <a:latin typeface="Roboto Condensed Light" charset="0"/>
              </a:rPr>
              <a:t>Recommendation on Youth Work, 2017</a:t>
            </a:r>
            <a:br>
              <a:rPr lang="en-GB" sz="3200" b="1" dirty="0">
                <a:solidFill>
                  <a:srgbClr val="000000"/>
                </a:solidFill>
                <a:latin typeface="Roboto Condensed Light" charset="0"/>
              </a:rPr>
            </a:br>
            <a:endParaRPr lang="en-GB" sz="3200" b="1" dirty="0">
              <a:solidFill>
                <a:srgbClr val="000000"/>
              </a:solidFill>
              <a:latin typeface="Roboto Condensed Light" charset="0"/>
            </a:endParaRPr>
          </a:p>
          <a:p>
            <a:r>
              <a:rPr lang="en-GB" sz="3200" b="1" dirty="0">
                <a:solidFill>
                  <a:srgbClr val="000000"/>
                </a:solidFill>
                <a:latin typeface="Roboto Condensed Light" charset="0"/>
              </a:rPr>
              <a:t>Definition and scope of youth work</a:t>
            </a:r>
            <a:r>
              <a:rPr lang="en-GB" altLang="x-none" sz="3200" dirty="0">
                <a:solidFill>
                  <a:srgbClr val="000000"/>
                </a:solidFill>
                <a:latin typeface="Roboto Condensed Light" charset="0"/>
              </a:rPr>
              <a:t>:</a:t>
            </a:r>
          </a:p>
          <a:p>
            <a:r>
              <a:rPr lang="en-GB" altLang="x-none" sz="3200" dirty="0">
                <a:solidFill>
                  <a:srgbClr val="000000"/>
                </a:solidFill>
                <a:latin typeface="Roboto Condensed Light" charset="0"/>
              </a:rPr>
              <a:t>… t</a:t>
            </a:r>
            <a:r>
              <a:rPr lang="en-GB" sz="3200" dirty="0">
                <a:solidFill>
                  <a:srgbClr val="000000"/>
                </a:solidFill>
                <a:latin typeface="Roboto Condensed Light" charset="0"/>
              </a:rPr>
              <a:t>here is a common understanding</a:t>
            </a:r>
          </a:p>
          <a:p>
            <a:r>
              <a:rPr lang="en-GB" sz="3200" dirty="0">
                <a:solidFill>
                  <a:srgbClr val="000000"/>
                </a:solidFill>
                <a:latin typeface="Roboto Condensed Light" charset="0"/>
              </a:rPr>
              <a:t>that the primary function of youth</a:t>
            </a:r>
            <a:br>
              <a:rPr lang="en-GB" sz="3200" dirty="0">
                <a:solidFill>
                  <a:srgbClr val="000000"/>
                </a:solidFill>
                <a:latin typeface="Roboto Condensed Light" charset="0"/>
              </a:rPr>
            </a:br>
            <a:r>
              <a:rPr lang="en-GB" sz="3200" dirty="0">
                <a:solidFill>
                  <a:srgbClr val="000000"/>
                </a:solidFill>
                <a:latin typeface="Roboto Condensed Light" charset="0"/>
              </a:rPr>
              <a:t>work is to motivate and support</a:t>
            </a:r>
          </a:p>
          <a:p>
            <a:r>
              <a:rPr lang="en-GB" sz="3200" dirty="0">
                <a:solidFill>
                  <a:srgbClr val="000000"/>
                </a:solidFill>
                <a:latin typeface="Roboto Condensed Light" charset="0"/>
              </a:rPr>
              <a:t>young people to find and pursue constructive pathways in life, thus contributing to their personal and social development and to society at large.</a:t>
            </a:r>
          </a:p>
        </p:txBody>
      </p:sp>
      <p:sp>
        <p:nvSpPr>
          <p:cNvPr id="7" name="Rubrik 1"/>
          <p:cNvSpPr txBox="1">
            <a:spLocks/>
          </p:cNvSpPr>
          <p:nvPr/>
        </p:nvSpPr>
        <p:spPr>
          <a:xfrm>
            <a:off x="457200" y="0"/>
            <a:ext cx="8229600" cy="865818"/>
          </a:xfrm>
          <a:prstGeom prst="rect">
            <a:avLst/>
          </a:prstGeom>
          <a:ln w="25400" cap="flat" cmpd="sng" algn="ctr">
            <a:solidFill>
              <a:srgbClr val="074052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4800" dirty="0">
                <a:solidFill>
                  <a:srgbClr val="007572"/>
                </a:solidFill>
                <a:latin typeface="Roboto Condensed" charset="0"/>
                <a:ea typeface="Roboto Condensed" charset="0"/>
                <a:cs typeface="Roboto Condensed" charset="0"/>
              </a:rPr>
              <a:t>Youth work?</a:t>
            </a:r>
          </a:p>
        </p:txBody>
      </p:sp>
    </p:spTree>
    <p:extLst>
      <p:ext uri="{BB962C8B-B14F-4D97-AF65-F5344CB8AC3E}">
        <p14:creationId xmlns:p14="http://schemas.microsoft.com/office/powerpoint/2010/main" val="2145716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2691088" y="1079697"/>
            <a:ext cx="3685624" cy="1097736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nl-NL" sz="2800" baseline="30000" dirty="0">
                <a:noFill/>
                <a:latin typeface="Futura"/>
                <a:cs typeface="Futura"/>
              </a:rPr>
              <a:t>IMPROVING YOUTH WORK</a:t>
            </a:r>
          </a:p>
          <a:p>
            <a:pPr algn="ctr"/>
            <a:endParaRPr lang="nl-NL" sz="2800" baseline="30000" dirty="0">
              <a:noFill/>
              <a:latin typeface="Futura"/>
              <a:cs typeface="Futura"/>
            </a:endParaRPr>
          </a:p>
          <a:p>
            <a:pPr algn="ctr"/>
            <a:endParaRPr lang="nl-NL" sz="2800" dirty="0">
              <a:noFill/>
              <a:latin typeface="Futura"/>
              <a:cs typeface="Futura"/>
            </a:endParaRP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54416-A586-FE45-9878-290F055D7D33}" type="slidenum">
              <a:rPr lang="nl-NL" smtClean="0"/>
              <a:t>16</a:t>
            </a:fld>
            <a:endParaRPr lang="nl-NL"/>
          </a:p>
        </p:txBody>
      </p:sp>
      <p:sp>
        <p:nvSpPr>
          <p:cNvPr id="7" name="Rubrik 1"/>
          <p:cNvSpPr txBox="1">
            <a:spLocks/>
          </p:cNvSpPr>
          <p:nvPr/>
        </p:nvSpPr>
        <p:spPr>
          <a:xfrm>
            <a:off x="457200" y="0"/>
            <a:ext cx="8229600" cy="865818"/>
          </a:xfrm>
          <a:prstGeom prst="rect">
            <a:avLst/>
          </a:prstGeom>
          <a:ln w="25400" cap="flat" cmpd="sng" algn="ctr">
            <a:solidFill>
              <a:srgbClr val="074052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4800" dirty="0">
                <a:solidFill>
                  <a:srgbClr val="007572"/>
                </a:solidFill>
                <a:latin typeface="Roboto Condensed" charset="0"/>
                <a:ea typeface="Roboto Condensed" charset="0"/>
                <a:cs typeface="Roboto Condensed" charset="0"/>
              </a:rPr>
              <a:t>Youth work?</a:t>
            </a:r>
          </a:p>
        </p:txBody>
      </p:sp>
      <p:sp>
        <p:nvSpPr>
          <p:cNvPr id="9" name="textruta 8"/>
          <p:cNvSpPr txBox="1"/>
          <p:nvPr/>
        </p:nvSpPr>
        <p:spPr>
          <a:xfrm>
            <a:off x="446382" y="993969"/>
            <a:ext cx="6552728" cy="4031873"/>
          </a:xfrm>
          <a:prstGeom prst="rect">
            <a:avLst/>
          </a:prstGeom>
          <a:solidFill>
            <a:schemeClr val="bg1"/>
          </a:solidFill>
          <a:ln w="57150">
            <a:noFill/>
          </a:ln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000000"/>
                </a:solidFill>
                <a:latin typeface="Roboto Condensed Light" charset="0"/>
              </a:rPr>
              <a:t>Definition and scope of youth work</a:t>
            </a:r>
            <a:r>
              <a:rPr lang="en-GB" altLang="x-none" sz="3200" dirty="0">
                <a:solidFill>
                  <a:srgbClr val="000000"/>
                </a:solidFill>
                <a:latin typeface="Roboto Condensed Light" charset="0"/>
              </a:rPr>
              <a:t>:</a:t>
            </a:r>
          </a:p>
          <a:p>
            <a:r>
              <a:rPr lang="en-GB" sz="3200" dirty="0">
                <a:solidFill>
                  <a:srgbClr val="000000"/>
                </a:solidFill>
                <a:latin typeface="Roboto Condensed Light" charset="0"/>
              </a:rPr>
              <a:t>Youth work achieves this by empowering and engaging young</a:t>
            </a:r>
            <a:br>
              <a:rPr lang="en-GB" sz="3200" dirty="0">
                <a:solidFill>
                  <a:srgbClr val="000000"/>
                </a:solidFill>
                <a:latin typeface="Roboto Condensed Light" charset="0"/>
              </a:rPr>
            </a:br>
            <a:r>
              <a:rPr lang="en-GB" sz="3200" dirty="0">
                <a:solidFill>
                  <a:srgbClr val="000000"/>
                </a:solidFill>
                <a:latin typeface="Roboto Condensed Light" charset="0"/>
              </a:rPr>
              <a:t>people in the active creation, preparation, delivery and evaluation of initiatives and activities that reflect their needs, interests, ideas and experiences.</a:t>
            </a:r>
          </a:p>
          <a:p>
            <a:endParaRPr lang="en-GB" sz="3200" dirty="0">
              <a:solidFill>
                <a:srgbClr val="000000"/>
              </a:solidFill>
              <a:latin typeface="Roboto Condensed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43730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2691088" y="1079697"/>
            <a:ext cx="3685624" cy="1097736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nl-NL" sz="2800" baseline="30000" dirty="0">
                <a:noFill/>
                <a:latin typeface="Futura"/>
                <a:cs typeface="Futura"/>
              </a:rPr>
              <a:t>IMPROVING YOUTH WORK</a:t>
            </a:r>
          </a:p>
          <a:p>
            <a:pPr algn="ctr"/>
            <a:endParaRPr lang="nl-NL" sz="2800" baseline="30000" dirty="0">
              <a:noFill/>
              <a:latin typeface="Futura"/>
              <a:cs typeface="Futura"/>
            </a:endParaRPr>
          </a:p>
          <a:p>
            <a:pPr algn="ctr"/>
            <a:endParaRPr lang="nl-NL" sz="2800" dirty="0">
              <a:noFill/>
              <a:latin typeface="Futura"/>
              <a:cs typeface="Futura"/>
            </a:endParaRP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54416-A586-FE45-9878-290F055D7D33}" type="slidenum">
              <a:rPr lang="nl-NL" smtClean="0"/>
              <a:t>17</a:t>
            </a:fld>
            <a:endParaRPr lang="nl-NL"/>
          </a:p>
        </p:txBody>
      </p:sp>
      <p:sp>
        <p:nvSpPr>
          <p:cNvPr id="7" name="Rubrik 1"/>
          <p:cNvSpPr txBox="1">
            <a:spLocks/>
          </p:cNvSpPr>
          <p:nvPr/>
        </p:nvSpPr>
        <p:spPr>
          <a:xfrm>
            <a:off x="457200" y="0"/>
            <a:ext cx="8229600" cy="865818"/>
          </a:xfrm>
          <a:prstGeom prst="rect">
            <a:avLst/>
          </a:prstGeom>
          <a:ln w="25400" cap="flat" cmpd="sng" algn="ctr">
            <a:solidFill>
              <a:srgbClr val="074052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4800" dirty="0">
                <a:solidFill>
                  <a:srgbClr val="007572"/>
                </a:solidFill>
                <a:latin typeface="Roboto Condensed" charset="0"/>
                <a:ea typeface="Roboto Condensed" charset="0"/>
                <a:cs typeface="Roboto Condensed" charset="0"/>
              </a:rPr>
              <a:t>Youth work?</a:t>
            </a:r>
          </a:p>
        </p:txBody>
      </p:sp>
      <p:sp>
        <p:nvSpPr>
          <p:cNvPr id="8" name="textruta 7"/>
          <p:cNvSpPr txBox="1"/>
          <p:nvPr/>
        </p:nvSpPr>
        <p:spPr>
          <a:xfrm>
            <a:off x="446379" y="1004988"/>
            <a:ext cx="6552728" cy="4031873"/>
          </a:xfrm>
          <a:prstGeom prst="rect">
            <a:avLst/>
          </a:prstGeom>
          <a:solidFill>
            <a:schemeClr val="bg1"/>
          </a:solidFill>
          <a:ln w="57150">
            <a:noFill/>
          </a:ln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000000"/>
                </a:solidFill>
                <a:latin typeface="Roboto Condensed Light" charset="0"/>
              </a:rPr>
              <a:t>Definition and scope of youth work</a:t>
            </a:r>
            <a:r>
              <a:rPr lang="en-GB" altLang="x-none" sz="3200" dirty="0">
                <a:solidFill>
                  <a:srgbClr val="000000"/>
                </a:solidFill>
                <a:latin typeface="Roboto Condensed Light" charset="0"/>
              </a:rPr>
              <a:t>:</a:t>
            </a:r>
          </a:p>
          <a:p>
            <a:r>
              <a:rPr lang="en-GB" sz="3200" dirty="0">
                <a:solidFill>
                  <a:srgbClr val="000000"/>
                </a:solidFill>
                <a:latin typeface="Roboto Condensed Light" charset="0"/>
              </a:rPr>
              <a:t>Through this process of non-formal</a:t>
            </a:r>
          </a:p>
          <a:p>
            <a:r>
              <a:rPr lang="en-GB" sz="3200" dirty="0">
                <a:solidFill>
                  <a:srgbClr val="000000"/>
                </a:solidFill>
                <a:latin typeface="Roboto Condensed Light" charset="0"/>
              </a:rPr>
              <a:t>and informal learning, young people gain the knowledge, skills, values</a:t>
            </a:r>
          </a:p>
          <a:p>
            <a:r>
              <a:rPr lang="en-GB" sz="3200" dirty="0">
                <a:solidFill>
                  <a:srgbClr val="000000"/>
                </a:solidFill>
                <a:latin typeface="Roboto Condensed Light" charset="0"/>
              </a:rPr>
              <a:t>and attitudes they need in order to</a:t>
            </a:r>
            <a:br>
              <a:rPr lang="en-GB" sz="3200" dirty="0">
                <a:solidFill>
                  <a:srgbClr val="000000"/>
                </a:solidFill>
                <a:latin typeface="Roboto Condensed Light" charset="0"/>
              </a:rPr>
            </a:br>
            <a:r>
              <a:rPr lang="en-GB" sz="3200" dirty="0">
                <a:solidFill>
                  <a:srgbClr val="000000"/>
                </a:solidFill>
                <a:latin typeface="Roboto Condensed Light" charset="0"/>
              </a:rPr>
              <a:t>move forward with confidence.</a:t>
            </a:r>
          </a:p>
          <a:p>
            <a:endParaRPr lang="en-GB" sz="3200" dirty="0">
              <a:solidFill>
                <a:srgbClr val="000000"/>
              </a:solidFill>
              <a:latin typeface="Roboto Condensed Light" charset="0"/>
            </a:endParaRPr>
          </a:p>
          <a:p>
            <a:endParaRPr lang="en-GB" sz="3200" dirty="0">
              <a:solidFill>
                <a:srgbClr val="000000"/>
              </a:solidFill>
              <a:latin typeface="Roboto Condensed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93145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2691088" y="1079697"/>
            <a:ext cx="3685624" cy="1097736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nl-NL" sz="2800" baseline="30000" dirty="0">
                <a:noFill/>
                <a:latin typeface="Futura"/>
                <a:cs typeface="Futura"/>
              </a:rPr>
              <a:t>IMPROVING YOUTH WORK</a:t>
            </a:r>
          </a:p>
          <a:p>
            <a:pPr algn="ctr"/>
            <a:endParaRPr lang="nl-NL" sz="2800" baseline="30000" dirty="0">
              <a:noFill/>
              <a:latin typeface="Futura"/>
              <a:cs typeface="Futura"/>
            </a:endParaRPr>
          </a:p>
          <a:p>
            <a:pPr algn="ctr"/>
            <a:endParaRPr lang="nl-NL" sz="2800" dirty="0">
              <a:noFill/>
              <a:latin typeface="Futura"/>
              <a:cs typeface="Futura"/>
            </a:endParaRP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54416-A586-FE45-9878-290F055D7D33}" type="slidenum">
              <a:rPr lang="nl-NL" smtClean="0"/>
              <a:t>18</a:t>
            </a:fld>
            <a:endParaRPr lang="nl-NL"/>
          </a:p>
        </p:txBody>
      </p:sp>
      <p:sp>
        <p:nvSpPr>
          <p:cNvPr id="5" name="textruta 4"/>
          <p:cNvSpPr txBox="1"/>
          <p:nvPr/>
        </p:nvSpPr>
        <p:spPr>
          <a:xfrm>
            <a:off x="431799" y="1006782"/>
            <a:ext cx="6854826" cy="3724096"/>
          </a:xfrm>
          <a:prstGeom prst="rect">
            <a:avLst/>
          </a:prstGeom>
          <a:solidFill>
            <a:schemeClr val="bg1"/>
          </a:solidFill>
          <a:ln w="57150">
            <a:noFill/>
          </a:ln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000000"/>
                </a:solidFill>
                <a:latin typeface="Roboto Condensed Light"/>
                <a:cs typeface="Roboto Condensed Light"/>
              </a:rPr>
              <a:t>Europe Goes Local</a:t>
            </a:r>
          </a:p>
          <a:p>
            <a:endParaRPr lang="en-GB" sz="3200" dirty="0">
              <a:solidFill>
                <a:srgbClr val="000000"/>
              </a:solidFill>
              <a:latin typeface="Roboto Condensed Light"/>
              <a:cs typeface="Roboto Condensed Light"/>
            </a:endParaRPr>
          </a:p>
          <a:p>
            <a:r>
              <a:rPr lang="en-GB" sz="3200" dirty="0">
                <a:solidFill>
                  <a:srgbClr val="000000"/>
                </a:solidFill>
                <a:latin typeface="Roboto Condensed Light"/>
                <a:cs typeface="Roboto Condensed Light"/>
              </a:rPr>
              <a:t>A project where 23 </a:t>
            </a:r>
            <a:r>
              <a:rPr lang="en-GB" sz="3200" dirty="0" err="1">
                <a:solidFill>
                  <a:srgbClr val="000000"/>
                </a:solidFill>
                <a:latin typeface="Roboto Condensed Light"/>
                <a:cs typeface="Roboto Condensed Light"/>
              </a:rPr>
              <a:t>Nas</a:t>
            </a:r>
            <a:r>
              <a:rPr lang="en-GB" sz="3200" dirty="0">
                <a:solidFill>
                  <a:srgbClr val="000000"/>
                </a:solidFill>
                <a:latin typeface="Roboto Condensed Light"/>
                <a:cs typeface="Roboto Condensed Light"/>
              </a:rPr>
              <a:t> cooperate with the aim of providing better support for local youth work</a:t>
            </a:r>
            <a:br>
              <a:rPr lang="en-GB" sz="3200" dirty="0">
                <a:solidFill>
                  <a:srgbClr val="000000"/>
                </a:solidFill>
                <a:latin typeface="Roboto Condensed Light"/>
                <a:cs typeface="Roboto Condensed Light"/>
              </a:rPr>
            </a:br>
            <a:endParaRPr lang="en-GB" sz="1200" dirty="0">
              <a:solidFill>
                <a:srgbClr val="000000"/>
              </a:solidFill>
              <a:latin typeface="Roboto Condensed Light"/>
              <a:cs typeface="Roboto Condensed Light"/>
            </a:endParaRPr>
          </a:p>
          <a:p>
            <a:r>
              <a:rPr lang="en-GB" sz="3200" dirty="0">
                <a:solidFill>
                  <a:srgbClr val="000000"/>
                </a:solidFill>
                <a:latin typeface="Roboto Condensed Light"/>
                <a:cs typeface="Roboto Condensed Light"/>
              </a:rPr>
              <a:t>In June 2019 we launched a</a:t>
            </a:r>
            <a:br>
              <a:rPr lang="en-GB" sz="3200" dirty="0">
                <a:solidFill>
                  <a:srgbClr val="000000"/>
                </a:solidFill>
                <a:latin typeface="Roboto Condensed Light"/>
                <a:cs typeface="Roboto Condensed Light"/>
              </a:rPr>
            </a:br>
            <a:r>
              <a:rPr lang="en-GB" sz="3200" dirty="0">
                <a:solidFill>
                  <a:srgbClr val="000000"/>
                </a:solidFill>
                <a:latin typeface="Roboto Condensed Light"/>
                <a:cs typeface="Roboto Condensed Light"/>
              </a:rPr>
              <a:t>“European Charter on Local Youth Work”</a:t>
            </a:r>
          </a:p>
        </p:txBody>
      </p:sp>
      <p:sp>
        <p:nvSpPr>
          <p:cNvPr id="8" name="Rubrik 1"/>
          <p:cNvSpPr txBox="1">
            <a:spLocks/>
          </p:cNvSpPr>
          <p:nvPr/>
        </p:nvSpPr>
        <p:spPr>
          <a:xfrm>
            <a:off x="457200" y="0"/>
            <a:ext cx="8229600" cy="865818"/>
          </a:xfrm>
          <a:prstGeom prst="rect">
            <a:avLst/>
          </a:prstGeom>
          <a:ln w="25400" cap="flat" cmpd="sng" algn="ctr">
            <a:solidFill>
              <a:srgbClr val="074052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4800" dirty="0">
                <a:solidFill>
                  <a:srgbClr val="007572"/>
                </a:solidFill>
                <a:latin typeface="Roboto Condensed" charset="0"/>
                <a:ea typeface="Roboto Condensed" charset="0"/>
                <a:cs typeface="Roboto Condensed" charset="0"/>
              </a:rPr>
              <a:t>Youth work?</a:t>
            </a:r>
          </a:p>
        </p:txBody>
      </p:sp>
    </p:spTree>
    <p:extLst>
      <p:ext uri="{BB962C8B-B14F-4D97-AF65-F5344CB8AC3E}">
        <p14:creationId xmlns:p14="http://schemas.microsoft.com/office/powerpoint/2010/main" val="104139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2691088" y="1079697"/>
            <a:ext cx="3685624" cy="1097736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nl-NL" sz="2800" baseline="30000" dirty="0">
                <a:noFill/>
                <a:latin typeface="Futura"/>
                <a:cs typeface="Futura"/>
              </a:rPr>
              <a:t>IMPROVING YOUTH WORK</a:t>
            </a:r>
          </a:p>
          <a:p>
            <a:pPr algn="ctr"/>
            <a:endParaRPr lang="nl-NL" sz="2800" baseline="30000" dirty="0">
              <a:noFill/>
              <a:latin typeface="Futura"/>
              <a:cs typeface="Futura"/>
            </a:endParaRPr>
          </a:p>
          <a:p>
            <a:pPr algn="ctr"/>
            <a:endParaRPr lang="nl-NL" sz="2800" dirty="0">
              <a:noFill/>
              <a:latin typeface="Futura"/>
              <a:cs typeface="Futura"/>
            </a:endParaRP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54416-A586-FE45-9878-290F055D7D33}" type="slidenum">
              <a:rPr lang="nl-NL" smtClean="0"/>
              <a:t>19</a:t>
            </a:fld>
            <a:endParaRPr lang="nl-NL"/>
          </a:p>
        </p:txBody>
      </p:sp>
      <p:sp>
        <p:nvSpPr>
          <p:cNvPr id="5" name="textruta 4"/>
          <p:cNvSpPr txBox="1"/>
          <p:nvPr/>
        </p:nvSpPr>
        <p:spPr>
          <a:xfrm>
            <a:off x="431799" y="1006782"/>
            <a:ext cx="7997826" cy="4001095"/>
          </a:xfrm>
          <a:prstGeom prst="rect">
            <a:avLst/>
          </a:prstGeom>
          <a:solidFill>
            <a:schemeClr val="bg1"/>
          </a:solidFill>
          <a:ln w="57150">
            <a:noFill/>
          </a:ln>
        </p:spPr>
        <p:txBody>
          <a:bodyPr wrap="square" rtlCol="0">
            <a:spAutoFit/>
          </a:bodyPr>
          <a:lstStyle/>
          <a:p>
            <a:r>
              <a:rPr lang="en-GB" sz="3000" dirty="0">
                <a:solidFill>
                  <a:srgbClr val="000000"/>
                </a:solidFill>
                <a:latin typeface="Roboto Condensed Light"/>
                <a:cs typeface="Roboto Condensed Light"/>
              </a:rPr>
              <a:t>A European Charter on Local Youth Work</a:t>
            </a:r>
            <a:br>
              <a:rPr lang="en-GB" sz="3200" dirty="0">
                <a:solidFill>
                  <a:srgbClr val="000000"/>
                </a:solidFill>
                <a:latin typeface="Roboto Condensed Light"/>
                <a:cs typeface="Roboto Condensed Light"/>
              </a:rPr>
            </a:br>
            <a:endParaRPr lang="en-GB" sz="1200" dirty="0">
              <a:solidFill>
                <a:srgbClr val="000000"/>
              </a:solidFill>
              <a:latin typeface="Roboto Condensed Light"/>
              <a:cs typeface="Roboto Condensed Light"/>
            </a:endParaRPr>
          </a:p>
          <a:p>
            <a:r>
              <a:rPr lang="en-GB" sz="3000" dirty="0">
                <a:solidFill>
                  <a:srgbClr val="000000"/>
                </a:solidFill>
                <a:latin typeface="Roboto Condensed Light"/>
                <a:cs typeface="Roboto Condensed Light"/>
              </a:rPr>
              <a:t>Five sections:</a:t>
            </a:r>
          </a:p>
          <a:p>
            <a:pPr marL="457200" indent="-457200">
              <a:buFont typeface="Wingdings" charset="2"/>
              <a:buChar char="ü"/>
            </a:pPr>
            <a:r>
              <a:rPr lang="en-GB" sz="3000" dirty="0">
                <a:solidFill>
                  <a:srgbClr val="000000"/>
                </a:solidFill>
                <a:latin typeface="Roboto Condensed Light"/>
                <a:cs typeface="Roboto Condensed Light"/>
              </a:rPr>
              <a:t>The core principles of youth work are </a:t>
            </a:r>
            <a:r>
              <a:rPr lang="mr-IN" sz="3000" dirty="0">
                <a:solidFill>
                  <a:srgbClr val="000000"/>
                </a:solidFill>
                <a:latin typeface="Roboto Condensed Light"/>
                <a:cs typeface="Roboto Condensed Light"/>
              </a:rPr>
              <a:t>…</a:t>
            </a:r>
            <a:endParaRPr lang="en-GB" sz="3000" dirty="0">
              <a:solidFill>
                <a:srgbClr val="000000"/>
              </a:solidFill>
              <a:latin typeface="Roboto Condensed Light"/>
              <a:cs typeface="Roboto Condensed Light"/>
            </a:endParaRPr>
          </a:p>
          <a:p>
            <a:pPr marL="457200" indent="-457200">
              <a:buFont typeface="Wingdings" charset="2"/>
              <a:buChar char="ü"/>
            </a:pPr>
            <a:r>
              <a:rPr lang="sv-SE" sz="3000" dirty="0">
                <a:solidFill>
                  <a:srgbClr val="000000"/>
                </a:solidFill>
                <a:latin typeface="Roboto Condensed Light"/>
                <a:cs typeface="Roboto Condensed Light"/>
              </a:rPr>
              <a:t>Youth </a:t>
            </a:r>
            <a:r>
              <a:rPr lang="en-GB" sz="3000" dirty="0">
                <a:solidFill>
                  <a:srgbClr val="000000"/>
                </a:solidFill>
                <a:latin typeface="Roboto Condensed Light"/>
                <a:cs typeface="Roboto Condensed Light"/>
              </a:rPr>
              <a:t>work</a:t>
            </a:r>
            <a:r>
              <a:rPr lang="sv-SE" sz="3000" dirty="0">
                <a:solidFill>
                  <a:srgbClr val="000000"/>
                </a:solidFill>
                <a:latin typeface="Roboto Condensed Light"/>
                <a:cs typeface="Roboto Condensed Light"/>
              </a:rPr>
              <a:t> policy </a:t>
            </a:r>
            <a:r>
              <a:rPr lang="sv-SE" sz="3000" dirty="0" err="1">
                <a:solidFill>
                  <a:srgbClr val="000000"/>
                </a:solidFill>
                <a:latin typeface="Roboto Condensed Light"/>
                <a:cs typeface="Roboto Condensed Light"/>
              </a:rPr>
              <a:t>needs</a:t>
            </a:r>
            <a:r>
              <a:rPr lang="sv-SE" sz="3000" dirty="0">
                <a:solidFill>
                  <a:srgbClr val="000000"/>
                </a:solidFill>
                <a:latin typeface="Roboto Condensed Light"/>
                <a:cs typeface="Roboto Condensed Light"/>
              </a:rPr>
              <a:t> to </a:t>
            </a:r>
            <a:r>
              <a:rPr lang="mr-IN" sz="3000" dirty="0">
                <a:solidFill>
                  <a:srgbClr val="000000"/>
                </a:solidFill>
                <a:latin typeface="Roboto Condensed Light"/>
                <a:cs typeface="Roboto Condensed Light"/>
              </a:rPr>
              <a:t>…</a:t>
            </a:r>
            <a:endParaRPr lang="sv-SE" sz="3000" dirty="0">
              <a:solidFill>
                <a:srgbClr val="000000"/>
              </a:solidFill>
              <a:latin typeface="Roboto Condensed Light"/>
              <a:cs typeface="Roboto Condensed Light"/>
            </a:endParaRPr>
          </a:p>
          <a:p>
            <a:pPr marL="457200" indent="-457200">
              <a:buFont typeface="Wingdings" charset="2"/>
              <a:buChar char="ü"/>
            </a:pPr>
            <a:r>
              <a:rPr lang="en-GB" sz="3000" dirty="0">
                <a:solidFill>
                  <a:srgbClr val="000000"/>
                </a:solidFill>
                <a:latin typeface="Roboto Condensed Light"/>
                <a:cs typeface="Roboto Condensed Light"/>
              </a:rPr>
              <a:t>Organisation and practice needs too </a:t>
            </a:r>
            <a:r>
              <a:rPr lang="mr-IN" sz="3000" dirty="0">
                <a:solidFill>
                  <a:srgbClr val="000000"/>
                </a:solidFill>
                <a:latin typeface="Roboto Condensed Light"/>
                <a:cs typeface="Roboto Condensed Light"/>
              </a:rPr>
              <a:t>…</a:t>
            </a:r>
            <a:endParaRPr lang="sv-SE" sz="3000" dirty="0">
              <a:solidFill>
                <a:srgbClr val="000000"/>
              </a:solidFill>
              <a:latin typeface="Roboto Condensed Light"/>
              <a:cs typeface="Roboto Condensed Light"/>
            </a:endParaRPr>
          </a:p>
          <a:p>
            <a:pPr marL="457200" indent="-457200">
              <a:buFont typeface="Wingdings" charset="2"/>
              <a:buChar char="ü"/>
            </a:pPr>
            <a:r>
              <a:rPr lang="en-GB" sz="3000" dirty="0">
                <a:solidFill>
                  <a:srgbClr val="000000"/>
                </a:solidFill>
                <a:latin typeface="Roboto Condensed Light"/>
                <a:cs typeface="Roboto Condensed Light"/>
              </a:rPr>
              <a:t>Youth workers need to </a:t>
            </a:r>
            <a:r>
              <a:rPr lang="mr-IN" sz="3000" dirty="0">
                <a:solidFill>
                  <a:srgbClr val="000000"/>
                </a:solidFill>
                <a:latin typeface="Roboto Condensed Light"/>
                <a:cs typeface="Roboto Condensed Light"/>
              </a:rPr>
              <a:t>…</a:t>
            </a:r>
            <a:endParaRPr lang="sv-SE" sz="3000" dirty="0">
              <a:solidFill>
                <a:srgbClr val="000000"/>
              </a:solidFill>
              <a:latin typeface="Roboto Condensed Light"/>
              <a:cs typeface="Roboto Condensed Light"/>
            </a:endParaRPr>
          </a:p>
          <a:p>
            <a:pPr marL="457200" indent="-457200">
              <a:buFont typeface="Wingdings" charset="2"/>
              <a:buChar char="ü"/>
            </a:pPr>
            <a:r>
              <a:rPr lang="en-GB" sz="3000" dirty="0">
                <a:solidFill>
                  <a:srgbClr val="000000"/>
                </a:solidFill>
                <a:latin typeface="Roboto Condensed Light"/>
                <a:cs typeface="Roboto Condensed Light"/>
              </a:rPr>
              <a:t>Quality development needs to </a:t>
            </a:r>
            <a:r>
              <a:rPr lang="mr-IN" sz="3000" dirty="0">
                <a:solidFill>
                  <a:srgbClr val="000000"/>
                </a:solidFill>
                <a:latin typeface="Roboto Condensed Light"/>
                <a:cs typeface="Roboto Condensed Light"/>
              </a:rPr>
              <a:t>…</a:t>
            </a:r>
            <a:endParaRPr lang="sv-SE" sz="3000" dirty="0">
              <a:solidFill>
                <a:srgbClr val="000000"/>
              </a:solidFill>
              <a:latin typeface="Roboto Condensed Light"/>
              <a:cs typeface="Roboto Condensed Light"/>
            </a:endParaRPr>
          </a:p>
          <a:p>
            <a:endParaRPr lang="en-GB" sz="3200" dirty="0">
              <a:solidFill>
                <a:srgbClr val="000000"/>
              </a:solidFill>
              <a:latin typeface="Roboto Condensed Light"/>
              <a:cs typeface="Roboto Condensed Light"/>
            </a:endParaRPr>
          </a:p>
        </p:txBody>
      </p:sp>
      <p:sp>
        <p:nvSpPr>
          <p:cNvPr id="8" name="Rubrik 1"/>
          <p:cNvSpPr txBox="1">
            <a:spLocks/>
          </p:cNvSpPr>
          <p:nvPr/>
        </p:nvSpPr>
        <p:spPr>
          <a:xfrm>
            <a:off x="457200" y="0"/>
            <a:ext cx="8229600" cy="865818"/>
          </a:xfrm>
          <a:prstGeom prst="rect">
            <a:avLst/>
          </a:prstGeom>
          <a:ln w="25400" cap="flat" cmpd="sng" algn="ctr">
            <a:solidFill>
              <a:srgbClr val="074052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4800" dirty="0">
                <a:solidFill>
                  <a:srgbClr val="007572"/>
                </a:solidFill>
                <a:latin typeface="Roboto Condensed" charset="0"/>
                <a:ea typeface="Roboto Condensed" charset="0"/>
                <a:cs typeface="Roboto Condensed" charset="0"/>
              </a:rPr>
              <a:t>Youth work?</a:t>
            </a:r>
          </a:p>
        </p:txBody>
      </p:sp>
    </p:spTree>
    <p:extLst>
      <p:ext uri="{BB962C8B-B14F-4D97-AF65-F5344CB8AC3E}">
        <p14:creationId xmlns:p14="http://schemas.microsoft.com/office/powerpoint/2010/main" val="536076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2691088" y="1079697"/>
            <a:ext cx="3685624" cy="1097736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nl-NL" sz="2800" baseline="30000" dirty="0">
                <a:noFill/>
                <a:latin typeface="Futura"/>
                <a:cs typeface="Futura"/>
              </a:rPr>
              <a:t>IMPROVING YOUTH WORK</a:t>
            </a:r>
          </a:p>
          <a:p>
            <a:pPr algn="ctr"/>
            <a:endParaRPr lang="nl-NL" sz="2800" baseline="30000" dirty="0">
              <a:noFill/>
              <a:latin typeface="Futura"/>
              <a:cs typeface="Futura"/>
            </a:endParaRPr>
          </a:p>
          <a:p>
            <a:pPr algn="ctr"/>
            <a:endParaRPr lang="nl-NL" sz="2800" dirty="0">
              <a:noFill/>
              <a:latin typeface="Futura"/>
              <a:cs typeface="Futura"/>
            </a:endParaRP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54416-A586-FE45-9878-290F055D7D33}" type="slidenum">
              <a:rPr lang="nl-NL" smtClean="0"/>
              <a:t>2</a:t>
            </a:fld>
            <a:endParaRPr lang="nl-NL"/>
          </a:p>
        </p:txBody>
      </p:sp>
      <p:sp>
        <p:nvSpPr>
          <p:cNvPr id="10" name="Rubrik 1"/>
          <p:cNvSpPr txBox="1">
            <a:spLocks/>
          </p:cNvSpPr>
          <p:nvPr/>
        </p:nvSpPr>
        <p:spPr>
          <a:xfrm>
            <a:off x="457200" y="0"/>
            <a:ext cx="8229600" cy="865818"/>
          </a:xfrm>
          <a:prstGeom prst="rect">
            <a:avLst/>
          </a:prstGeom>
          <a:ln w="25400" cap="flat" cmpd="sng" algn="ctr">
            <a:solidFill>
              <a:srgbClr val="074052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v-SE" sz="4800" dirty="0">
                <a:solidFill>
                  <a:srgbClr val="007572"/>
                </a:solidFill>
                <a:latin typeface="Roboto Condensed" charset="0"/>
                <a:ea typeface="Roboto Condensed" charset="0"/>
                <a:cs typeface="Roboto Condensed" charset="0"/>
              </a:rPr>
              <a:t>Youth </a:t>
            </a:r>
            <a:r>
              <a:rPr lang="sv-SE" sz="4800" dirty="0" err="1">
                <a:solidFill>
                  <a:srgbClr val="007572"/>
                </a:solidFill>
                <a:latin typeface="Roboto Condensed" charset="0"/>
                <a:ea typeface="Roboto Condensed" charset="0"/>
                <a:cs typeface="Roboto Condensed" charset="0"/>
              </a:rPr>
              <a:t>work</a:t>
            </a:r>
            <a:r>
              <a:rPr lang="sv-SE" sz="4800" dirty="0">
                <a:solidFill>
                  <a:srgbClr val="007572"/>
                </a:solidFill>
                <a:latin typeface="Roboto Condensed" charset="0"/>
                <a:ea typeface="Roboto Condensed" charset="0"/>
                <a:cs typeface="Roboto Condensed" charset="0"/>
              </a:rPr>
              <a:t> (?) in Sweden</a:t>
            </a:r>
            <a:endParaRPr lang="en-GB" sz="4800" dirty="0">
              <a:solidFill>
                <a:srgbClr val="007572"/>
              </a:solidFill>
              <a:latin typeface="Roboto Condensed" charset="0"/>
              <a:ea typeface="Roboto Condensed" charset="0"/>
              <a:cs typeface="Roboto Condensed" charset="0"/>
            </a:endParaRPr>
          </a:p>
        </p:txBody>
      </p:sp>
      <p:sp>
        <p:nvSpPr>
          <p:cNvPr id="2" name="textruta 1"/>
          <p:cNvSpPr txBox="1"/>
          <p:nvPr/>
        </p:nvSpPr>
        <p:spPr>
          <a:xfrm>
            <a:off x="1625600" y="54694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dirty="0"/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442912" y="997923"/>
            <a:ext cx="8243888" cy="4840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541338" indent="-53975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ts val="638"/>
              </a:spcBef>
              <a:buSzPct val="127000"/>
              <a:buFont typeface="Arial" charset="0"/>
              <a:buChar char="•"/>
            </a:pPr>
            <a:r>
              <a:rPr lang="en-GB" sz="3000" dirty="0">
                <a:latin typeface="Roboto Condensed Light" charset="0"/>
                <a:ea typeface="Roboto Condensed Light" charset="0"/>
                <a:cs typeface="Roboto Condensed Light" charset="0"/>
              </a:rPr>
              <a:t>Open leisure time activities for young people</a:t>
            </a:r>
          </a:p>
          <a:p>
            <a:pPr eaLnBrk="1" hangingPunct="1">
              <a:spcBef>
                <a:spcPts val="638"/>
              </a:spcBef>
              <a:buSzPct val="127000"/>
              <a:buFont typeface="Arial" charset="0"/>
              <a:buChar char="•"/>
            </a:pPr>
            <a:r>
              <a:rPr lang="en-GB" sz="3000" dirty="0">
                <a:latin typeface="Roboto Condensed Light" charset="0"/>
                <a:ea typeface="Roboto Condensed Light" charset="0"/>
                <a:cs typeface="Roboto Condensed Light" charset="0"/>
              </a:rPr>
              <a:t>Mainly carried out by municipal staff</a:t>
            </a:r>
          </a:p>
          <a:p>
            <a:pPr eaLnBrk="1" hangingPunct="1">
              <a:spcBef>
                <a:spcPts val="638"/>
              </a:spcBef>
              <a:buSzPct val="127000"/>
              <a:buFont typeface="Arial" charset="0"/>
              <a:buChar char="•"/>
            </a:pPr>
            <a:r>
              <a:rPr lang="en-GB" sz="3000" dirty="0">
                <a:latin typeface="Roboto Condensed Light" charset="0"/>
                <a:ea typeface="Roboto Condensed Light" charset="0"/>
                <a:cs typeface="Roboto Condensed Light" charset="0"/>
              </a:rPr>
              <a:t>Unclear aims and (often) a double agenda:</a:t>
            </a:r>
          </a:p>
          <a:p>
            <a:pPr marL="1069975" indent="-528638" eaLnBrk="1" hangingPunct="1">
              <a:spcBef>
                <a:spcPts val="638"/>
              </a:spcBef>
              <a:buSzPct val="100000"/>
              <a:buFont typeface="Wingdings" charset="2"/>
              <a:buChar char="ü"/>
            </a:pPr>
            <a:r>
              <a:rPr lang="en-GB" sz="3000" dirty="0">
                <a:latin typeface="Roboto Condensed Light" charset="0"/>
                <a:ea typeface="Roboto Condensed Light" charset="0"/>
                <a:cs typeface="Roboto Condensed Light" charset="0"/>
              </a:rPr>
              <a:t>Officially: Democracy, equality, health, … “Meaningful leisure time activities” </a:t>
            </a:r>
          </a:p>
          <a:p>
            <a:pPr marL="1069975" indent="-528638" eaLnBrk="1" hangingPunct="1">
              <a:spcBef>
                <a:spcPts val="638"/>
              </a:spcBef>
              <a:buSzPct val="100000"/>
              <a:buFont typeface="Wingdings" charset="2"/>
              <a:buChar char="ü"/>
            </a:pPr>
            <a:r>
              <a:rPr lang="en-GB" sz="3000" dirty="0">
                <a:latin typeface="Roboto Condensed Light" charset="0"/>
                <a:ea typeface="Roboto Condensed Light" charset="0"/>
                <a:cs typeface="Roboto Condensed Light" charset="0"/>
              </a:rPr>
              <a:t>Unofficially: “Keep the boys of the streets”</a:t>
            </a:r>
          </a:p>
          <a:p>
            <a:pPr eaLnBrk="1" hangingPunct="1">
              <a:spcBef>
                <a:spcPts val="638"/>
              </a:spcBef>
              <a:buSzPct val="127000"/>
              <a:buFont typeface="Arial" charset="0"/>
              <a:buChar char="•"/>
            </a:pPr>
            <a:r>
              <a:rPr lang="en-GB" sz="3000" dirty="0">
                <a:latin typeface="Roboto Condensed Light" charset="0"/>
                <a:ea typeface="Roboto Condensed Light" charset="0"/>
                <a:cs typeface="Roboto Condensed Light" charset="0"/>
              </a:rPr>
              <a:t>No continuous and comprehensive follow up</a:t>
            </a:r>
          </a:p>
          <a:p>
            <a:pPr marL="455613" indent="-455613">
              <a:buNone/>
            </a:pPr>
            <a:endParaRPr lang="en-GB" sz="1200" dirty="0">
              <a:solidFill>
                <a:srgbClr val="000000"/>
              </a:solidFill>
              <a:latin typeface="Roboto Condensed Light" charset="0"/>
              <a:ea typeface="Roboto Condensed Light" charset="0"/>
              <a:cs typeface="Roboto Condensed Light" charset="0"/>
            </a:endParaRPr>
          </a:p>
          <a:p>
            <a:pPr marL="455613" indent="-455613">
              <a:lnSpc>
                <a:spcPct val="100000"/>
              </a:lnSpc>
              <a:buClr>
                <a:schemeClr val="tx1"/>
              </a:buClr>
              <a:buFont typeface="Times New Roman" charset="0"/>
              <a:buBlip>
                <a:blip r:embed="rId3"/>
              </a:buBlip>
            </a:pPr>
            <a:r>
              <a:rPr lang="en-GB" sz="32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Roboto Condensed Light" charset="0"/>
                <a:ea typeface="Roboto Condensed Light" charset="0"/>
                <a:cs typeface="Roboto Condensed Light" charset="0"/>
              </a:rPr>
              <a:t>Weak identity and position</a:t>
            </a:r>
            <a:br>
              <a:rPr lang="en-GB" sz="32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Roboto Condensed Light" charset="0"/>
                <a:ea typeface="Roboto Condensed Light" charset="0"/>
                <a:cs typeface="Roboto Condensed Light" charset="0"/>
              </a:rPr>
            </a:br>
            <a:endParaRPr lang="en-GB" sz="800" dirty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Roboto Condensed Light" charset="0"/>
              <a:ea typeface="Roboto Condensed Light" charset="0"/>
              <a:cs typeface="Roboto Condensed Light" charset="0"/>
            </a:endParaRPr>
          </a:p>
          <a:p>
            <a:pPr marL="455613" indent="-455613">
              <a:lnSpc>
                <a:spcPct val="100000"/>
              </a:lnSpc>
              <a:buClr>
                <a:schemeClr val="tx1"/>
              </a:buClr>
              <a:buFont typeface="Times New Roman" charset="0"/>
              <a:buBlip>
                <a:blip r:embed="rId3"/>
              </a:buBlip>
            </a:pPr>
            <a:r>
              <a:rPr lang="en-GB" sz="3600" dirty="0">
                <a:solidFill>
                  <a:srgbClr val="F2D2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badi MT Condensed Extra Bold" charset="0"/>
                <a:ea typeface="Abadi MT Condensed Extra Bold" charset="0"/>
                <a:cs typeface="Abadi MT Condensed Extra Bold" charset="0"/>
              </a:rPr>
              <a:t>KEKS</a:t>
            </a:r>
          </a:p>
        </p:txBody>
      </p:sp>
    </p:spTree>
    <p:extLst>
      <p:ext uri="{BB962C8B-B14F-4D97-AF65-F5344CB8AC3E}">
        <p14:creationId xmlns:p14="http://schemas.microsoft.com/office/powerpoint/2010/main" val="1432272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2691088" y="1079697"/>
            <a:ext cx="3685624" cy="1097736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nl-NL" sz="2800" baseline="30000" dirty="0">
                <a:noFill/>
                <a:latin typeface="Futura"/>
                <a:cs typeface="Futura"/>
              </a:rPr>
              <a:t>IMPROVING YOUTH WORK</a:t>
            </a:r>
          </a:p>
          <a:p>
            <a:pPr algn="ctr"/>
            <a:endParaRPr lang="nl-NL" sz="2800" baseline="30000" dirty="0">
              <a:noFill/>
              <a:latin typeface="Futura"/>
              <a:cs typeface="Futura"/>
            </a:endParaRPr>
          </a:p>
          <a:p>
            <a:pPr algn="ctr"/>
            <a:endParaRPr lang="nl-NL" sz="2800" dirty="0">
              <a:noFill/>
              <a:latin typeface="Futura"/>
              <a:cs typeface="Futura"/>
            </a:endParaRP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54416-A586-FE45-9878-290F055D7D33}" type="slidenum">
              <a:rPr lang="nl-NL" smtClean="0"/>
              <a:t>20</a:t>
            </a:fld>
            <a:endParaRPr lang="nl-NL"/>
          </a:p>
        </p:txBody>
      </p:sp>
      <p:sp>
        <p:nvSpPr>
          <p:cNvPr id="5" name="textruta 4"/>
          <p:cNvSpPr txBox="1"/>
          <p:nvPr/>
        </p:nvSpPr>
        <p:spPr>
          <a:xfrm>
            <a:off x="431798" y="1006782"/>
            <a:ext cx="7912101" cy="5220660"/>
          </a:xfrm>
          <a:prstGeom prst="rect">
            <a:avLst/>
          </a:prstGeom>
          <a:solidFill>
            <a:schemeClr val="bg1"/>
          </a:solidFill>
          <a:ln w="57150">
            <a:noFill/>
          </a:ln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000000"/>
                </a:solidFill>
                <a:latin typeface="Roboto Condensed Light"/>
                <a:cs typeface="Roboto Condensed Light"/>
              </a:rPr>
              <a:t>The core principles are</a:t>
            </a:r>
            <a:br>
              <a:rPr lang="en-GB" sz="3200" dirty="0">
                <a:solidFill>
                  <a:srgbClr val="000000"/>
                </a:solidFill>
                <a:latin typeface="Roboto Condensed Light"/>
                <a:cs typeface="Roboto Condensed Light"/>
              </a:rPr>
            </a:br>
            <a:r>
              <a:rPr lang="en-GB" sz="3200" dirty="0">
                <a:solidFill>
                  <a:srgbClr val="000000"/>
                </a:solidFill>
                <a:latin typeface="Roboto Condensed Light"/>
                <a:cs typeface="Roboto Condensed Light"/>
              </a:rPr>
              <a:t>that youth work needs:</a:t>
            </a:r>
            <a:br>
              <a:rPr lang="en-GB" sz="3200" dirty="0">
                <a:solidFill>
                  <a:srgbClr val="000000"/>
                </a:solidFill>
                <a:latin typeface="Roboto Condensed Light"/>
                <a:cs typeface="Roboto Condensed Light"/>
              </a:rPr>
            </a:br>
            <a:endParaRPr lang="en-GB" sz="2000" dirty="0">
              <a:solidFill>
                <a:srgbClr val="000000"/>
              </a:solidFill>
              <a:latin typeface="Roboto Condensed Light" charset="0"/>
              <a:ea typeface="Roboto Condensed Light" charset="0"/>
              <a:cs typeface="Roboto Condensed Light" charset="0"/>
            </a:endParaRPr>
          </a:p>
          <a:p>
            <a:pPr marL="666750" lvl="1" indent="-635000" defTabSz="449263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20000"/>
              <a:buBlip>
                <a:blip r:embed="rId3"/>
              </a:buBlip>
              <a:defRPr/>
            </a:pPr>
            <a:r>
              <a:rPr lang="en-GB" sz="3000" dirty="0">
                <a:solidFill>
                  <a:srgbClr val="000000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  <a:t>to be based on voluntary participation</a:t>
            </a:r>
          </a:p>
          <a:p>
            <a:pPr marL="666750" lvl="1" indent="-635000" defTabSz="449263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20000"/>
              <a:buBlip>
                <a:blip r:embed="rId3"/>
              </a:buBlip>
              <a:defRPr/>
            </a:pPr>
            <a:r>
              <a:rPr lang="en-GB" sz="3000" dirty="0">
                <a:solidFill>
                  <a:srgbClr val="000000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  <a:t>to be based on and respond to the needs, interests, ideas and experiences of young people as perceived by themselves</a:t>
            </a:r>
            <a:r>
              <a:rPr lang="sv-SE" sz="3000" dirty="0">
                <a:solidFill>
                  <a:srgbClr val="000000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  <a:t> </a:t>
            </a:r>
            <a:endParaRPr lang="en-GB" sz="3000" dirty="0">
              <a:solidFill>
                <a:srgbClr val="000000"/>
              </a:solidFill>
              <a:latin typeface="Roboto Condensed Light" charset="0"/>
              <a:ea typeface="Roboto Condensed Light" charset="0"/>
              <a:cs typeface="Roboto Condensed Light" charset="0"/>
            </a:endParaRPr>
          </a:p>
          <a:p>
            <a:pPr marL="666750" lvl="1" indent="-635000" defTabSz="449263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20000"/>
              <a:buBlip>
                <a:blip r:embed="rId3"/>
              </a:buBlip>
              <a:defRPr/>
            </a:pPr>
            <a:r>
              <a:rPr lang="en-GB" sz="3000" dirty="0">
                <a:solidFill>
                  <a:srgbClr val="000000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  <a:t>to be created, organised, planned, prepared, carried out and evaluated together with or by young people</a:t>
            </a:r>
            <a:endParaRPr lang="sv-SE" sz="3000" dirty="0">
              <a:solidFill>
                <a:srgbClr val="000000"/>
              </a:solidFill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8" name="Rubrik 1"/>
          <p:cNvSpPr txBox="1">
            <a:spLocks/>
          </p:cNvSpPr>
          <p:nvPr/>
        </p:nvSpPr>
        <p:spPr>
          <a:xfrm>
            <a:off x="457200" y="0"/>
            <a:ext cx="8229600" cy="865818"/>
          </a:xfrm>
          <a:prstGeom prst="rect">
            <a:avLst/>
          </a:prstGeom>
          <a:ln w="25400" cap="flat" cmpd="sng" algn="ctr">
            <a:solidFill>
              <a:srgbClr val="074052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4800" dirty="0">
                <a:solidFill>
                  <a:srgbClr val="007572"/>
                </a:solidFill>
                <a:latin typeface="Roboto Condensed" charset="0"/>
                <a:ea typeface="Roboto Condensed" charset="0"/>
                <a:cs typeface="Roboto Condensed" charset="0"/>
              </a:rPr>
              <a:t>Youth work?</a:t>
            </a:r>
          </a:p>
        </p:txBody>
      </p:sp>
    </p:spTree>
    <p:extLst>
      <p:ext uri="{BB962C8B-B14F-4D97-AF65-F5344CB8AC3E}">
        <p14:creationId xmlns:p14="http://schemas.microsoft.com/office/powerpoint/2010/main" val="911949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2691088" y="1079697"/>
            <a:ext cx="3685624" cy="1097736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nl-NL" sz="2800" baseline="30000" dirty="0">
                <a:noFill/>
                <a:latin typeface="Futura"/>
                <a:cs typeface="Futura"/>
              </a:rPr>
              <a:t>IMPROVING YOUTH WORK</a:t>
            </a:r>
          </a:p>
          <a:p>
            <a:pPr algn="ctr"/>
            <a:endParaRPr lang="nl-NL" sz="2800" baseline="30000" dirty="0">
              <a:noFill/>
              <a:latin typeface="Futura"/>
              <a:cs typeface="Futura"/>
            </a:endParaRPr>
          </a:p>
          <a:p>
            <a:pPr algn="ctr"/>
            <a:endParaRPr lang="nl-NL" sz="2800" dirty="0">
              <a:noFill/>
              <a:latin typeface="Futura"/>
              <a:cs typeface="Futura"/>
            </a:endParaRP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54416-A586-FE45-9878-290F055D7D33}" type="slidenum">
              <a:rPr lang="nl-NL" smtClean="0"/>
              <a:t>21</a:t>
            </a:fld>
            <a:endParaRPr lang="nl-NL"/>
          </a:p>
        </p:txBody>
      </p:sp>
      <p:sp>
        <p:nvSpPr>
          <p:cNvPr id="5" name="textruta 4"/>
          <p:cNvSpPr txBox="1"/>
          <p:nvPr/>
        </p:nvSpPr>
        <p:spPr>
          <a:xfrm>
            <a:off x="431798" y="1006782"/>
            <a:ext cx="7912101" cy="4167295"/>
          </a:xfrm>
          <a:prstGeom prst="rect">
            <a:avLst/>
          </a:prstGeom>
          <a:solidFill>
            <a:schemeClr val="bg1"/>
          </a:solidFill>
          <a:ln w="57150">
            <a:noFill/>
          </a:ln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000000"/>
                </a:solidFill>
                <a:latin typeface="Roboto Condensed Light"/>
                <a:cs typeface="Roboto Condensed Light"/>
              </a:rPr>
              <a:t>The core principles are</a:t>
            </a:r>
            <a:br>
              <a:rPr lang="en-GB" sz="3200" dirty="0">
                <a:solidFill>
                  <a:srgbClr val="000000"/>
                </a:solidFill>
                <a:latin typeface="Roboto Condensed Light"/>
                <a:cs typeface="Roboto Condensed Light"/>
              </a:rPr>
            </a:br>
            <a:r>
              <a:rPr lang="en-GB" sz="3200" dirty="0">
                <a:solidFill>
                  <a:srgbClr val="000000"/>
                </a:solidFill>
                <a:latin typeface="Roboto Condensed Light"/>
                <a:cs typeface="Roboto Condensed Light"/>
              </a:rPr>
              <a:t>that youth work needs:</a:t>
            </a:r>
            <a:br>
              <a:rPr lang="en-GB" sz="3200" dirty="0">
                <a:solidFill>
                  <a:srgbClr val="000000"/>
                </a:solidFill>
                <a:latin typeface="Roboto Condensed Light"/>
                <a:cs typeface="Roboto Condensed Light"/>
              </a:rPr>
            </a:br>
            <a:endParaRPr lang="sv-SE" sz="2000" dirty="0">
              <a:solidFill>
                <a:srgbClr val="000000"/>
              </a:solidFill>
              <a:latin typeface="Roboto Condensed Light" charset="0"/>
              <a:ea typeface="Roboto Condensed Light" charset="0"/>
              <a:cs typeface="Roboto Condensed Light" charset="0"/>
            </a:endParaRPr>
          </a:p>
          <a:p>
            <a:pPr marL="666750" lvl="1" indent="-635000" defTabSz="449263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20000"/>
              <a:buBlip>
                <a:blip r:embed="rId3"/>
              </a:buBlip>
              <a:defRPr/>
            </a:pPr>
            <a:r>
              <a:rPr lang="en-GB" sz="3000" dirty="0">
                <a:solidFill>
                  <a:srgbClr val="000000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  <a:t>to contribute to the personal and social development of young people through non-formal and informal learning</a:t>
            </a:r>
          </a:p>
          <a:p>
            <a:pPr marL="666750" lvl="1" indent="-635000" defTabSz="449263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20000"/>
              <a:buBlip>
                <a:blip r:embed="rId3"/>
              </a:buBlip>
              <a:defRPr/>
            </a:pPr>
            <a:r>
              <a:rPr lang="en-GB" sz="3000" dirty="0">
                <a:solidFill>
                  <a:srgbClr val="000000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  <a:t>to work actively inclusive and offer equal opportunities to all young people</a:t>
            </a:r>
            <a:endParaRPr lang="sv-SE" sz="3000" dirty="0">
              <a:solidFill>
                <a:srgbClr val="000000"/>
              </a:solidFill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8" name="Rubrik 1"/>
          <p:cNvSpPr txBox="1">
            <a:spLocks/>
          </p:cNvSpPr>
          <p:nvPr/>
        </p:nvSpPr>
        <p:spPr>
          <a:xfrm>
            <a:off x="457200" y="0"/>
            <a:ext cx="8229600" cy="865818"/>
          </a:xfrm>
          <a:prstGeom prst="rect">
            <a:avLst/>
          </a:prstGeom>
          <a:ln w="25400" cap="flat" cmpd="sng" algn="ctr">
            <a:solidFill>
              <a:srgbClr val="074052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4800" dirty="0">
                <a:solidFill>
                  <a:srgbClr val="007572"/>
                </a:solidFill>
                <a:latin typeface="Roboto Condensed" charset="0"/>
                <a:ea typeface="Roboto Condensed" charset="0"/>
                <a:cs typeface="Roboto Condensed" charset="0"/>
              </a:rPr>
              <a:t>Youth work?</a:t>
            </a:r>
          </a:p>
        </p:txBody>
      </p:sp>
    </p:spTree>
    <p:extLst>
      <p:ext uri="{BB962C8B-B14F-4D97-AF65-F5344CB8AC3E}">
        <p14:creationId xmlns:p14="http://schemas.microsoft.com/office/powerpoint/2010/main" val="1787632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2691088" y="1079697"/>
            <a:ext cx="3685624" cy="1097736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nl-NL" sz="2800" baseline="30000" dirty="0">
                <a:noFill/>
                <a:latin typeface="Futura"/>
                <a:cs typeface="Futura"/>
              </a:rPr>
              <a:t>IMPROVING YOUTH WORK</a:t>
            </a:r>
          </a:p>
          <a:p>
            <a:pPr algn="ctr"/>
            <a:endParaRPr lang="nl-NL" sz="2800" baseline="30000" dirty="0">
              <a:noFill/>
              <a:latin typeface="Futura"/>
              <a:cs typeface="Futura"/>
            </a:endParaRPr>
          </a:p>
          <a:p>
            <a:pPr algn="ctr"/>
            <a:endParaRPr lang="nl-NL" sz="2800" dirty="0">
              <a:noFill/>
              <a:latin typeface="Futura"/>
              <a:cs typeface="Futura"/>
            </a:endParaRP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54416-A586-FE45-9878-290F055D7D33}" type="slidenum">
              <a:rPr lang="nl-NL" smtClean="0"/>
              <a:t>22</a:t>
            </a:fld>
            <a:endParaRPr lang="nl-NL"/>
          </a:p>
        </p:txBody>
      </p:sp>
      <p:sp>
        <p:nvSpPr>
          <p:cNvPr id="2" name="textruta 1"/>
          <p:cNvSpPr txBox="1"/>
          <p:nvPr/>
        </p:nvSpPr>
        <p:spPr>
          <a:xfrm>
            <a:off x="1625600" y="54694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dirty="0"/>
          </a:p>
        </p:txBody>
      </p:sp>
      <p:sp>
        <p:nvSpPr>
          <p:cNvPr id="14" name="Rektangel 13"/>
          <p:cNvSpPr/>
          <p:nvPr/>
        </p:nvSpPr>
        <p:spPr>
          <a:xfrm>
            <a:off x="457199" y="1011799"/>
            <a:ext cx="8229601" cy="40995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000" dirty="0">
                <a:solidFill>
                  <a:srgbClr val="000000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  <a:t>Summoning up so far</a:t>
            </a:r>
            <a:br>
              <a:rPr lang="en-GB" sz="3000" dirty="0">
                <a:solidFill>
                  <a:srgbClr val="000000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</a:br>
            <a:endParaRPr lang="en-GB" sz="1200" dirty="0">
              <a:solidFill>
                <a:srgbClr val="000000"/>
              </a:solidFill>
              <a:latin typeface="Roboto Condensed Light" charset="0"/>
              <a:ea typeface="Roboto Condensed Light" charset="0"/>
              <a:cs typeface="Roboto Condensed Light" charset="0"/>
            </a:endParaRPr>
          </a:p>
          <a:p>
            <a:r>
              <a:rPr lang="en-GB" sz="3000" dirty="0">
                <a:solidFill>
                  <a:srgbClr val="000000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  <a:t>What characterizes quality youth work?</a:t>
            </a:r>
          </a:p>
          <a:p>
            <a:r>
              <a:rPr lang="en-GB" sz="3000" dirty="0">
                <a:solidFill>
                  <a:srgbClr val="000000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  <a:t>Which are the main indicators for quality youth work?</a:t>
            </a:r>
          </a:p>
          <a:p>
            <a:pPr marL="666750" lvl="1" indent="-601663" defTabSz="449263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20000"/>
              <a:buBlip>
                <a:blip r:embed="rId3"/>
              </a:buBlip>
              <a:defRPr/>
            </a:pPr>
            <a:r>
              <a:rPr lang="en-GB" sz="3000" dirty="0">
                <a:solidFill>
                  <a:srgbClr val="000000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  <a:t>That it lives up to the core principles!</a:t>
            </a:r>
            <a:br>
              <a:rPr lang="en-GB" sz="3000" dirty="0">
                <a:solidFill>
                  <a:srgbClr val="000000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</a:br>
            <a:endParaRPr lang="en-GB" sz="1200" dirty="0">
              <a:solidFill>
                <a:srgbClr val="000000"/>
              </a:solidFill>
              <a:latin typeface="Roboto Condensed Light" charset="0"/>
              <a:ea typeface="Roboto Condensed Light" charset="0"/>
              <a:cs typeface="Roboto Condensed Light" charset="0"/>
            </a:endParaRPr>
          </a:p>
          <a:p>
            <a:pPr marL="65087" lvl="1" defTabSz="449263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20000"/>
              <a:defRPr/>
            </a:pPr>
            <a:r>
              <a:rPr lang="en-GB" sz="3000" dirty="0">
                <a:solidFill>
                  <a:srgbClr val="000000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  <a:t>That it is based on:</a:t>
            </a:r>
          </a:p>
          <a:p>
            <a:pPr marL="666750" lvl="1" indent="-601663" defTabSz="449263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20000"/>
              <a:buBlip>
                <a:blip r:embed="rId3"/>
              </a:buBlip>
              <a:defRPr/>
            </a:pPr>
            <a:r>
              <a:rPr lang="en-GB" sz="3000" dirty="0">
                <a:solidFill>
                  <a:srgbClr val="000000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  <a:t>Participation</a:t>
            </a:r>
          </a:p>
          <a:p>
            <a:pPr marL="666750" lvl="1" indent="-601663" defTabSz="449263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20000"/>
              <a:buBlip>
                <a:blip r:embed="rId3"/>
              </a:buBlip>
              <a:defRPr/>
            </a:pPr>
            <a:r>
              <a:rPr lang="en-GB" sz="3000" dirty="0">
                <a:solidFill>
                  <a:srgbClr val="000000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  <a:t>Informal and non-formal learning</a:t>
            </a:r>
          </a:p>
        </p:txBody>
      </p:sp>
      <p:sp>
        <p:nvSpPr>
          <p:cNvPr id="8" name="Rubrik 1"/>
          <p:cNvSpPr txBox="1">
            <a:spLocks/>
          </p:cNvSpPr>
          <p:nvPr/>
        </p:nvSpPr>
        <p:spPr>
          <a:xfrm>
            <a:off x="457200" y="0"/>
            <a:ext cx="8229600" cy="865818"/>
          </a:xfrm>
          <a:prstGeom prst="rect">
            <a:avLst/>
          </a:prstGeom>
          <a:ln w="25400" cap="flat" cmpd="sng" algn="ctr">
            <a:solidFill>
              <a:srgbClr val="074052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4800" dirty="0">
                <a:solidFill>
                  <a:srgbClr val="007572"/>
                </a:solidFill>
                <a:latin typeface="Roboto Condensed" charset="0"/>
                <a:ea typeface="Roboto Condensed" charset="0"/>
                <a:cs typeface="Roboto Condensed" charset="0"/>
              </a:rPr>
              <a:t>Quality youth work?</a:t>
            </a:r>
          </a:p>
        </p:txBody>
      </p:sp>
    </p:spTree>
    <p:extLst>
      <p:ext uri="{BB962C8B-B14F-4D97-AF65-F5344CB8AC3E}">
        <p14:creationId xmlns:p14="http://schemas.microsoft.com/office/powerpoint/2010/main" val="1384440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2691088" y="1079697"/>
            <a:ext cx="3685624" cy="1097736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nl-NL" sz="2800" baseline="30000" dirty="0">
                <a:noFill/>
                <a:latin typeface="Futura"/>
                <a:cs typeface="Futura"/>
              </a:rPr>
              <a:t>IMPROVING YOUTH WORK</a:t>
            </a:r>
          </a:p>
          <a:p>
            <a:pPr algn="ctr"/>
            <a:endParaRPr lang="nl-NL" sz="2800" baseline="30000" dirty="0">
              <a:noFill/>
              <a:latin typeface="Futura"/>
              <a:cs typeface="Futura"/>
            </a:endParaRPr>
          </a:p>
          <a:p>
            <a:pPr algn="ctr"/>
            <a:endParaRPr lang="nl-NL" sz="2800" dirty="0">
              <a:noFill/>
              <a:latin typeface="Futura"/>
              <a:cs typeface="Futura"/>
            </a:endParaRP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54416-A586-FE45-9878-290F055D7D33}" type="slidenum">
              <a:rPr lang="nl-NL" smtClean="0"/>
              <a:t>23</a:t>
            </a:fld>
            <a:endParaRPr lang="nl-NL"/>
          </a:p>
        </p:txBody>
      </p:sp>
      <p:sp>
        <p:nvSpPr>
          <p:cNvPr id="2" name="textruta 1"/>
          <p:cNvSpPr txBox="1"/>
          <p:nvPr/>
        </p:nvSpPr>
        <p:spPr>
          <a:xfrm>
            <a:off x="1625600" y="54694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dirty="0"/>
          </a:p>
        </p:txBody>
      </p:sp>
      <p:sp>
        <p:nvSpPr>
          <p:cNvPr id="14" name="Rektangel 13"/>
          <p:cNvSpPr/>
          <p:nvPr/>
        </p:nvSpPr>
        <p:spPr>
          <a:xfrm>
            <a:off x="457199" y="1011799"/>
            <a:ext cx="822960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000" dirty="0">
                <a:solidFill>
                  <a:srgbClr val="000000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  <a:t>What do we mean when we say participation?</a:t>
            </a:r>
            <a:br>
              <a:rPr lang="en-GB" sz="3000" dirty="0">
                <a:solidFill>
                  <a:srgbClr val="000000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</a:br>
            <a:endParaRPr lang="en-GB" sz="1200" dirty="0">
              <a:solidFill>
                <a:srgbClr val="000000"/>
              </a:solidFill>
              <a:latin typeface="Roboto Condensed Light" charset="0"/>
              <a:ea typeface="Roboto Condensed Light" charset="0"/>
              <a:cs typeface="Roboto Condensed Light" charset="0"/>
            </a:endParaRPr>
          </a:p>
          <a:p>
            <a:r>
              <a:rPr lang="en-GB" sz="3000" dirty="0">
                <a:solidFill>
                  <a:srgbClr val="000000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  <a:t>A very popular word!</a:t>
            </a:r>
          </a:p>
          <a:p>
            <a:r>
              <a:rPr lang="en-GB" sz="3000" dirty="0">
                <a:solidFill>
                  <a:srgbClr val="000000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  <a:t>A word that is very differently understood!</a:t>
            </a:r>
            <a:br>
              <a:rPr lang="en-GB" sz="3000" dirty="0">
                <a:solidFill>
                  <a:srgbClr val="000000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</a:br>
            <a:endParaRPr lang="en-GB" sz="1200" dirty="0">
              <a:solidFill>
                <a:srgbClr val="000000"/>
              </a:solidFill>
              <a:latin typeface="Roboto Condensed Light" charset="0"/>
              <a:ea typeface="Roboto Condensed Light" charset="0"/>
              <a:cs typeface="Roboto Condensed Light" charset="0"/>
            </a:endParaRPr>
          </a:p>
          <a:p>
            <a:r>
              <a:rPr lang="en-GB" sz="3000" dirty="0">
                <a:solidFill>
                  <a:srgbClr val="000000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  <a:t>Participation means that “activities” are:</a:t>
            </a:r>
          </a:p>
          <a:p>
            <a:pPr marL="666750" lvl="1" indent="-601663" defTabSz="449263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20000"/>
              <a:buBlip>
                <a:blip r:embed="rId3"/>
              </a:buBlip>
              <a:defRPr/>
            </a:pPr>
            <a:r>
              <a:rPr lang="en-GB" sz="3000" dirty="0">
                <a:solidFill>
                  <a:srgbClr val="000000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  <a:t>Created</a:t>
            </a:r>
          </a:p>
          <a:p>
            <a:pPr marL="666750" lvl="1" indent="-601663" defTabSz="449263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20000"/>
              <a:buBlip>
                <a:blip r:embed="rId3"/>
              </a:buBlip>
              <a:defRPr/>
            </a:pPr>
            <a:r>
              <a:rPr lang="en-GB" sz="3000" dirty="0">
                <a:solidFill>
                  <a:srgbClr val="000000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  <a:t>Organised, planned and prepared</a:t>
            </a:r>
          </a:p>
          <a:p>
            <a:pPr marL="666750" lvl="1" indent="-601663" defTabSz="449263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20000"/>
              <a:buBlip>
                <a:blip r:embed="rId3"/>
              </a:buBlip>
              <a:defRPr/>
            </a:pPr>
            <a:r>
              <a:rPr lang="en-GB" sz="3000" dirty="0">
                <a:solidFill>
                  <a:srgbClr val="000000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  <a:t>Carried out and evaluated </a:t>
            </a:r>
          </a:p>
          <a:p>
            <a:pPr marL="65087" lvl="1" defTabSz="449263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20000"/>
              <a:defRPr/>
            </a:pPr>
            <a:r>
              <a:rPr lang="en-GB" sz="3000" u="sng" dirty="0">
                <a:solidFill>
                  <a:srgbClr val="000000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  <a:t>together with or by young people</a:t>
            </a:r>
            <a:endParaRPr lang="en-GB" sz="1200" u="sng" dirty="0">
              <a:solidFill>
                <a:srgbClr val="000000"/>
              </a:solidFill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8" name="Rubrik 1"/>
          <p:cNvSpPr txBox="1">
            <a:spLocks/>
          </p:cNvSpPr>
          <p:nvPr/>
        </p:nvSpPr>
        <p:spPr>
          <a:xfrm>
            <a:off x="457200" y="0"/>
            <a:ext cx="8229600" cy="865818"/>
          </a:xfrm>
          <a:prstGeom prst="rect">
            <a:avLst/>
          </a:prstGeom>
          <a:ln w="25400" cap="flat" cmpd="sng" algn="ctr">
            <a:solidFill>
              <a:srgbClr val="074052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4800" dirty="0">
                <a:solidFill>
                  <a:srgbClr val="007572"/>
                </a:solidFill>
                <a:latin typeface="Roboto Condensed" charset="0"/>
                <a:ea typeface="Roboto Condensed" charset="0"/>
                <a:cs typeface="Roboto Condensed" charset="0"/>
              </a:rPr>
              <a:t>Participation?</a:t>
            </a:r>
          </a:p>
        </p:txBody>
      </p:sp>
    </p:spTree>
    <p:extLst>
      <p:ext uri="{BB962C8B-B14F-4D97-AF65-F5344CB8AC3E}">
        <p14:creationId xmlns:p14="http://schemas.microsoft.com/office/powerpoint/2010/main" val="581367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2691088" y="1079697"/>
            <a:ext cx="3685624" cy="1097736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nl-NL" sz="2800" baseline="30000" dirty="0">
                <a:noFill/>
                <a:latin typeface="Futura"/>
                <a:cs typeface="Futura"/>
              </a:rPr>
              <a:t>IMPROVING YOUTH WORK</a:t>
            </a:r>
          </a:p>
          <a:p>
            <a:pPr algn="ctr"/>
            <a:endParaRPr lang="nl-NL" sz="2800" baseline="30000" dirty="0">
              <a:noFill/>
              <a:latin typeface="Futura"/>
              <a:cs typeface="Futura"/>
            </a:endParaRPr>
          </a:p>
          <a:p>
            <a:pPr algn="ctr"/>
            <a:endParaRPr lang="nl-NL" sz="2800" dirty="0">
              <a:noFill/>
              <a:latin typeface="Futura"/>
              <a:cs typeface="Futura"/>
            </a:endParaRP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54416-A586-FE45-9878-290F055D7D33}" type="slidenum">
              <a:rPr lang="nl-NL" smtClean="0"/>
              <a:t>24</a:t>
            </a:fld>
            <a:endParaRPr lang="nl-NL"/>
          </a:p>
        </p:txBody>
      </p:sp>
      <p:sp>
        <p:nvSpPr>
          <p:cNvPr id="2" name="textruta 1"/>
          <p:cNvSpPr txBox="1"/>
          <p:nvPr/>
        </p:nvSpPr>
        <p:spPr>
          <a:xfrm>
            <a:off x="1625600" y="54694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dirty="0"/>
          </a:p>
        </p:txBody>
      </p:sp>
      <p:sp>
        <p:nvSpPr>
          <p:cNvPr id="14" name="Rektangel 13"/>
          <p:cNvSpPr/>
          <p:nvPr/>
        </p:nvSpPr>
        <p:spPr>
          <a:xfrm>
            <a:off x="457199" y="1011799"/>
            <a:ext cx="822960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000" dirty="0">
                <a:solidFill>
                  <a:srgbClr val="000000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  <a:t>Because it is “politically correct”?</a:t>
            </a:r>
            <a:br>
              <a:rPr lang="en-GB" sz="3000" dirty="0">
                <a:solidFill>
                  <a:srgbClr val="000000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</a:br>
            <a:endParaRPr lang="en-GB" sz="1200" dirty="0">
              <a:solidFill>
                <a:srgbClr val="000000"/>
              </a:solidFill>
              <a:latin typeface="Roboto Condensed Light" charset="0"/>
              <a:ea typeface="Roboto Condensed Light" charset="0"/>
              <a:cs typeface="Roboto Condensed Light" charset="0"/>
            </a:endParaRPr>
          </a:p>
          <a:p>
            <a:r>
              <a:rPr lang="en-GB" sz="3000" dirty="0">
                <a:solidFill>
                  <a:srgbClr val="000000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  <a:t>Because it has a lot of positive effects!</a:t>
            </a:r>
          </a:p>
          <a:p>
            <a:pPr marL="666750" lvl="1" indent="-601663" defTabSz="449263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20000"/>
              <a:buBlip>
                <a:blip r:embed="rId3"/>
              </a:buBlip>
              <a:defRPr/>
            </a:pPr>
            <a:r>
              <a:rPr lang="en-GB" sz="3000" dirty="0">
                <a:solidFill>
                  <a:schemeClr val="bg1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  <a:t>x</a:t>
            </a:r>
          </a:p>
        </p:txBody>
      </p:sp>
      <p:sp>
        <p:nvSpPr>
          <p:cNvPr id="8" name="Rubrik 1"/>
          <p:cNvSpPr txBox="1">
            <a:spLocks/>
          </p:cNvSpPr>
          <p:nvPr/>
        </p:nvSpPr>
        <p:spPr>
          <a:xfrm>
            <a:off x="457200" y="0"/>
            <a:ext cx="8229600" cy="865818"/>
          </a:xfrm>
          <a:prstGeom prst="rect">
            <a:avLst/>
          </a:prstGeom>
          <a:ln w="25400" cap="flat" cmpd="sng" algn="ctr">
            <a:solidFill>
              <a:srgbClr val="074052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4800" dirty="0">
                <a:solidFill>
                  <a:srgbClr val="007572"/>
                </a:solidFill>
                <a:latin typeface="Roboto Condensed" charset="0"/>
                <a:ea typeface="Roboto Condensed" charset="0"/>
                <a:cs typeface="Roboto Condensed" charset="0"/>
              </a:rPr>
              <a:t>Why participation?</a:t>
            </a:r>
          </a:p>
        </p:txBody>
      </p:sp>
    </p:spTree>
    <p:extLst>
      <p:ext uri="{BB962C8B-B14F-4D97-AF65-F5344CB8AC3E}">
        <p14:creationId xmlns:p14="http://schemas.microsoft.com/office/powerpoint/2010/main" val="1168940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2691088" y="1079697"/>
            <a:ext cx="3685624" cy="1097736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nl-NL" sz="2800" baseline="30000" dirty="0">
                <a:noFill/>
                <a:latin typeface="Futura"/>
                <a:cs typeface="Futura"/>
              </a:rPr>
              <a:t>IMPROVING YOUTH WORK</a:t>
            </a:r>
          </a:p>
          <a:p>
            <a:pPr algn="ctr"/>
            <a:endParaRPr lang="nl-NL" sz="2800" baseline="30000" dirty="0">
              <a:noFill/>
              <a:latin typeface="Futura"/>
              <a:cs typeface="Futura"/>
            </a:endParaRPr>
          </a:p>
          <a:p>
            <a:pPr algn="ctr"/>
            <a:endParaRPr lang="nl-NL" sz="2800" dirty="0">
              <a:noFill/>
              <a:latin typeface="Futura"/>
              <a:cs typeface="Futura"/>
            </a:endParaRP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54416-A586-FE45-9878-290F055D7D33}" type="slidenum">
              <a:rPr lang="nl-NL" smtClean="0"/>
              <a:t>25</a:t>
            </a:fld>
            <a:endParaRPr lang="nl-NL"/>
          </a:p>
        </p:txBody>
      </p:sp>
      <p:sp>
        <p:nvSpPr>
          <p:cNvPr id="2" name="textruta 1"/>
          <p:cNvSpPr txBox="1"/>
          <p:nvPr/>
        </p:nvSpPr>
        <p:spPr>
          <a:xfrm>
            <a:off x="1625600" y="54694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dirty="0"/>
          </a:p>
        </p:txBody>
      </p:sp>
      <p:sp>
        <p:nvSpPr>
          <p:cNvPr id="8" name="Rubrik 1"/>
          <p:cNvSpPr txBox="1">
            <a:spLocks/>
          </p:cNvSpPr>
          <p:nvPr/>
        </p:nvSpPr>
        <p:spPr>
          <a:xfrm>
            <a:off x="457200" y="0"/>
            <a:ext cx="8229600" cy="865818"/>
          </a:xfrm>
          <a:prstGeom prst="rect">
            <a:avLst/>
          </a:prstGeom>
          <a:ln w="25400" cap="flat" cmpd="sng" algn="ctr">
            <a:solidFill>
              <a:srgbClr val="074052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4800" dirty="0">
                <a:solidFill>
                  <a:srgbClr val="007572"/>
                </a:solidFill>
                <a:latin typeface="Roboto Condensed" charset="0"/>
                <a:ea typeface="Roboto Condensed" charset="0"/>
                <a:cs typeface="Roboto Condensed" charset="0"/>
              </a:rPr>
              <a:t>Why participation?</a:t>
            </a:r>
          </a:p>
        </p:txBody>
      </p:sp>
      <p:sp>
        <p:nvSpPr>
          <p:cNvPr id="10" name="textruta 9"/>
          <p:cNvSpPr txBox="1"/>
          <p:nvPr/>
        </p:nvSpPr>
        <p:spPr>
          <a:xfrm>
            <a:off x="446088" y="997629"/>
            <a:ext cx="7405687" cy="381335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r>
              <a:rPr lang="en-GB" sz="3000" dirty="0">
                <a:latin typeface="Roboto Condensed Light" charset="0"/>
                <a:ea typeface="Roboto Condensed Light" charset="0"/>
                <a:cs typeface="Roboto Condensed Light" charset="0"/>
              </a:rPr>
              <a:t>Participation leads to:</a:t>
            </a:r>
          </a:p>
          <a:p>
            <a:pPr marL="457200" indent="-457200" eaLnBrk="1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Char char="•"/>
              <a:defRPr/>
            </a:pPr>
            <a:r>
              <a:rPr lang="en-GB" sz="3000" dirty="0">
                <a:latin typeface="Roboto Condensed Light" charset="0"/>
                <a:ea typeface="Roboto Condensed Light" charset="0"/>
                <a:cs typeface="Roboto Condensed Light" charset="0"/>
              </a:rPr>
              <a:t>Better gender balance</a:t>
            </a:r>
          </a:p>
          <a:p>
            <a:pPr marL="457200" indent="-457200" eaLnBrk="1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Char char="•"/>
              <a:defRPr/>
            </a:pPr>
            <a:r>
              <a:rPr lang="en-GB" sz="3000" dirty="0">
                <a:latin typeface="Roboto Condensed Light" charset="0"/>
                <a:ea typeface="Roboto Condensed Light" charset="0"/>
                <a:cs typeface="Roboto Condensed Light" charset="0"/>
              </a:rPr>
              <a:t>More young people taking part</a:t>
            </a:r>
          </a:p>
          <a:p>
            <a:pPr marL="457200" indent="-457200" eaLnBrk="1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Char char="•"/>
              <a:defRPr/>
            </a:pPr>
            <a:r>
              <a:rPr lang="en-GB" sz="3000" dirty="0">
                <a:latin typeface="Roboto Condensed Light" charset="0"/>
                <a:ea typeface="Roboto Condensed Light" charset="0"/>
                <a:cs typeface="Roboto Condensed Light" charset="0"/>
              </a:rPr>
              <a:t>More attractive activities</a:t>
            </a:r>
          </a:p>
          <a:p>
            <a:pPr marL="457200" indent="-457200" eaLnBrk="1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Char char="•"/>
              <a:defRPr/>
            </a:pPr>
            <a:r>
              <a:rPr lang="en-GB" sz="3000" dirty="0">
                <a:latin typeface="Roboto Condensed Light" charset="0"/>
                <a:ea typeface="Roboto Condensed Light" charset="0"/>
                <a:cs typeface="Roboto Condensed Light" charset="0"/>
              </a:rPr>
              <a:t>Better and safer environment</a:t>
            </a:r>
          </a:p>
          <a:p>
            <a:pPr marL="457200" indent="-457200" eaLnBrk="1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Char char="•"/>
              <a:defRPr/>
            </a:pPr>
            <a:r>
              <a:rPr lang="en-GB" sz="3000" dirty="0">
                <a:latin typeface="Roboto Condensed Light" charset="0"/>
                <a:ea typeface="Roboto Condensed Light" charset="0"/>
                <a:cs typeface="Roboto Condensed Light" charset="0"/>
              </a:rPr>
              <a:t>Economical efficiency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r>
              <a:rPr lang="en-GB" sz="3000" dirty="0">
                <a:latin typeface="Roboto Condensed Light" charset="0"/>
                <a:ea typeface="Roboto Condensed Light" charset="0"/>
                <a:cs typeface="Roboto Condensed Light" charset="0"/>
              </a:rPr>
              <a:t>And </a:t>
            </a:r>
            <a:r>
              <a:rPr lang="mr-IN" sz="3000" dirty="0">
                <a:latin typeface="Roboto Condensed Light" charset="0"/>
                <a:ea typeface="Roboto Condensed Light" charset="0"/>
                <a:cs typeface="Roboto Condensed Light" charset="0"/>
              </a:rPr>
              <a:t>…</a:t>
            </a:r>
            <a:r>
              <a:rPr lang="sv-SE" sz="3000" dirty="0">
                <a:latin typeface="Roboto Condensed Light" charset="0"/>
                <a:ea typeface="Roboto Condensed Light" charset="0"/>
                <a:cs typeface="Roboto Condensed Light" charset="0"/>
              </a:rPr>
              <a:t>.</a:t>
            </a:r>
          </a:p>
          <a:p>
            <a:pPr marL="457200" indent="-457200" eaLnBrk="1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Char char="•"/>
              <a:defRPr/>
            </a:pPr>
            <a:r>
              <a:rPr lang="sv-SE" sz="3000" dirty="0">
                <a:latin typeface="Roboto Condensed Light" charset="0"/>
                <a:ea typeface="Roboto Condensed Light" charset="0"/>
                <a:cs typeface="Roboto Condensed Light" charset="0"/>
              </a:rPr>
              <a:t>Learning</a:t>
            </a:r>
            <a:endParaRPr lang="en-GB" sz="3000" dirty="0">
              <a:latin typeface="Roboto Condensed Light" charset="0"/>
              <a:ea typeface="Roboto Condensed Light" charset="0"/>
              <a:cs typeface="Roboto Condensed Light" charset="0"/>
            </a:endParaRP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GB" sz="3000" baseline="-25000" dirty="0"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0235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2691088" y="1079697"/>
            <a:ext cx="3685624" cy="1097736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nl-NL" sz="2800" baseline="30000" dirty="0">
                <a:noFill/>
                <a:latin typeface="Futura"/>
                <a:cs typeface="Futura"/>
              </a:rPr>
              <a:t>IMPROVING YOUTH WORK</a:t>
            </a:r>
          </a:p>
          <a:p>
            <a:pPr algn="ctr"/>
            <a:endParaRPr lang="nl-NL" sz="2800" baseline="30000" dirty="0">
              <a:noFill/>
              <a:latin typeface="Futura"/>
              <a:cs typeface="Futura"/>
            </a:endParaRPr>
          </a:p>
          <a:p>
            <a:pPr algn="ctr"/>
            <a:endParaRPr lang="nl-NL" sz="2800" dirty="0">
              <a:noFill/>
              <a:latin typeface="Futura"/>
              <a:cs typeface="Futura"/>
            </a:endParaRP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54416-A586-FE45-9878-290F055D7D33}" type="slidenum">
              <a:rPr lang="nl-NL" smtClean="0"/>
              <a:t>26</a:t>
            </a:fld>
            <a:endParaRPr lang="nl-NL"/>
          </a:p>
        </p:txBody>
      </p:sp>
      <p:sp>
        <p:nvSpPr>
          <p:cNvPr id="2" name="textruta 1"/>
          <p:cNvSpPr txBox="1"/>
          <p:nvPr/>
        </p:nvSpPr>
        <p:spPr>
          <a:xfrm>
            <a:off x="1625600" y="54694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dirty="0"/>
          </a:p>
        </p:txBody>
      </p:sp>
      <p:sp>
        <p:nvSpPr>
          <p:cNvPr id="8" name="Rubrik 1"/>
          <p:cNvSpPr txBox="1">
            <a:spLocks/>
          </p:cNvSpPr>
          <p:nvPr/>
        </p:nvSpPr>
        <p:spPr>
          <a:xfrm>
            <a:off x="457200" y="0"/>
            <a:ext cx="8229600" cy="865818"/>
          </a:xfrm>
          <a:prstGeom prst="rect">
            <a:avLst/>
          </a:prstGeom>
          <a:ln w="25400" cap="flat" cmpd="sng" algn="ctr">
            <a:solidFill>
              <a:srgbClr val="074052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4800" dirty="0">
                <a:solidFill>
                  <a:srgbClr val="007572"/>
                </a:solidFill>
                <a:latin typeface="Roboto Condensed" charset="0"/>
                <a:ea typeface="Roboto Condensed" charset="0"/>
                <a:cs typeface="Roboto Condensed" charset="0"/>
              </a:rPr>
              <a:t>Why participation?</a:t>
            </a:r>
          </a:p>
        </p:txBody>
      </p:sp>
      <p:sp>
        <p:nvSpPr>
          <p:cNvPr id="10" name="textruta 9"/>
          <p:cNvSpPr txBox="1"/>
          <p:nvPr/>
        </p:nvSpPr>
        <p:spPr>
          <a:xfrm>
            <a:off x="446088" y="997629"/>
            <a:ext cx="8240712" cy="46637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r>
              <a:rPr lang="en-GB" sz="3000" dirty="0">
                <a:latin typeface="Roboto Condensed Light" charset="0"/>
                <a:ea typeface="Roboto Condensed Light" charset="0"/>
                <a:cs typeface="Roboto Condensed Light" charset="0"/>
              </a:rPr>
              <a:t>Participation leads to young people enhancing their ability to:</a:t>
            </a:r>
          </a:p>
          <a:p>
            <a:pPr marL="457200" indent="-457200" eaLnBrk="1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Char char="•"/>
              <a:defRPr/>
            </a:pPr>
            <a:r>
              <a:rPr lang="en-GB" sz="3000" dirty="0">
                <a:latin typeface="Roboto Condensed Light" charset="0"/>
                <a:ea typeface="Roboto Condensed Light" charset="0"/>
                <a:cs typeface="Roboto Condensed Light" charset="0"/>
              </a:rPr>
              <a:t>Express themselves</a:t>
            </a:r>
          </a:p>
          <a:p>
            <a:pPr marL="457200" indent="-457200" eaLnBrk="1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Char char="•"/>
              <a:defRPr/>
            </a:pPr>
            <a:r>
              <a:rPr lang="en-GB" sz="3000" dirty="0">
                <a:latin typeface="Roboto Condensed Light" charset="0"/>
                <a:ea typeface="Roboto Condensed Light" charset="0"/>
                <a:cs typeface="Roboto Condensed Light" charset="0"/>
              </a:rPr>
              <a:t>Cooperate</a:t>
            </a:r>
          </a:p>
          <a:p>
            <a:pPr marL="457200" indent="-457200" eaLnBrk="1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Char char="•"/>
              <a:defRPr/>
            </a:pPr>
            <a:r>
              <a:rPr lang="en-GB" sz="3000" dirty="0">
                <a:latin typeface="Roboto Condensed Light" charset="0"/>
                <a:ea typeface="Roboto Condensed Light" charset="0"/>
                <a:cs typeface="Roboto Condensed Light" charset="0"/>
              </a:rPr>
              <a:t>Solve conflicts</a:t>
            </a:r>
          </a:p>
          <a:p>
            <a:pPr marL="457200" indent="-457200" eaLnBrk="1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Char char="•"/>
              <a:defRPr/>
            </a:pPr>
            <a:r>
              <a:rPr lang="en-GB" sz="3000" dirty="0">
                <a:latin typeface="Roboto Condensed Light" charset="0"/>
                <a:ea typeface="Roboto Condensed Light" charset="0"/>
                <a:cs typeface="Roboto Condensed Light" charset="0"/>
              </a:rPr>
              <a:t>Take responsibility</a:t>
            </a:r>
            <a:br>
              <a:rPr lang="en-GB" sz="3000" dirty="0">
                <a:latin typeface="Roboto Condensed Light" charset="0"/>
                <a:ea typeface="Roboto Condensed Light" charset="0"/>
                <a:cs typeface="Roboto Condensed Light" charset="0"/>
              </a:rPr>
            </a:br>
            <a:endParaRPr lang="en-GB" sz="1200" dirty="0">
              <a:latin typeface="Roboto Condensed Light" charset="0"/>
              <a:ea typeface="Roboto Condensed Light" charset="0"/>
              <a:cs typeface="Roboto Condensed Light" charset="0"/>
            </a:endParaRPr>
          </a:p>
          <a:p>
            <a:pPr marL="666750" lvl="1" indent="-601663" defTabSz="449263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20000"/>
              <a:buBlip>
                <a:blip r:embed="rId3"/>
              </a:buBlip>
              <a:defRPr/>
            </a:pPr>
            <a:r>
              <a:rPr lang="en-GB" sz="3000" dirty="0">
                <a:solidFill>
                  <a:srgbClr val="000000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  <a:t>Soft skills</a:t>
            </a:r>
          </a:p>
          <a:p>
            <a:pPr marL="666750" lvl="1" indent="-601663" defTabSz="449263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20000"/>
              <a:buBlip>
                <a:blip r:embed="rId3"/>
              </a:buBlip>
              <a:defRPr/>
            </a:pPr>
            <a:r>
              <a:rPr lang="en-GB" sz="3000" dirty="0">
                <a:solidFill>
                  <a:srgbClr val="000000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  <a:t>Which in turn </a:t>
            </a:r>
            <a:r>
              <a:rPr lang="mr-IN" sz="3000" dirty="0">
                <a:solidFill>
                  <a:srgbClr val="000000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  <a:t>…</a:t>
            </a:r>
            <a:endParaRPr lang="en-GB" sz="3000" dirty="0">
              <a:solidFill>
                <a:srgbClr val="000000"/>
              </a:solidFill>
              <a:latin typeface="Roboto Condensed Light" charset="0"/>
              <a:ea typeface="Roboto Condensed Light" charset="0"/>
              <a:cs typeface="Roboto Condensed Light" charset="0"/>
            </a:endParaRPr>
          </a:p>
          <a:p>
            <a:pPr marL="457200" indent="-457200" eaLnBrk="1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Char char="•"/>
              <a:defRPr/>
            </a:pPr>
            <a:endParaRPr lang="en-GB" sz="3000" dirty="0">
              <a:latin typeface="Roboto Condensed Light" charset="0"/>
              <a:ea typeface="Roboto Condensed Light" charset="0"/>
              <a:cs typeface="Roboto Condensed Light" charset="0"/>
            </a:endParaRP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GB" sz="3000" baseline="-25000" dirty="0"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0776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46088" y="1000392"/>
            <a:ext cx="8240712" cy="4928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Arial" charset="0"/>
              <a:buChar char="•"/>
              <a:defRPr/>
            </a:pPr>
            <a:r>
              <a:rPr lang="en-GB" sz="3000" dirty="0">
                <a:latin typeface="Roboto Condensed Light" charset="0"/>
                <a:ea typeface="Roboto Condensed Light" charset="0"/>
                <a:cs typeface="Roboto Condensed Light" charset="0"/>
              </a:rPr>
              <a:t>Leads to better school results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Arial" charset="0"/>
              <a:buChar char="•"/>
              <a:defRPr/>
            </a:pPr>
            <a:r>
              <a:rPr lang="en-GB" sz="3000" dirty="0">
                <a:latin typeface="Roboto Condensed Light" charset="0"/>
                <a:ea typeface="Roboto Condensed Light" charset="0"/>
                <a:cs typeface="Roboto Condensed Light" charset="0"/>
              </a:rPr>
              <a:t>Makes it easier to enter the labour market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Arial" charset="0"/>
              <a:buChar char="•"/>
              <a:defRPr/>
            </a:pPr>
            <a:r>
              <a:rPr lang="en-GB" sz="3000" dirty="0">
                <a:latin typeface="Roboto Condensed Light" charset="0"/>
                <a:ea typeface="Roboto Condensed Light" charset="0"/>
                <a:cs typeface="Roboto Condensed Light" charset="0"/>
              </a:rPr>
              <a:t>Gives us a better society, with active citizens</a:t>
            </a:r>
            <a:br>
              <a:rPr lang="en-GB" sz="3000" dirty="0">
                <a:latin typeface="Roboto Condensed Light" charset="0"/>
                <a:ea typeface="Roboto Condensed Light" charset="0"/>
                <a:cs typeface="Roboto Condensed Light" charset="0"/>
              </a:rPr>
            </a:br>
            <a:endParaRPr lang="en-GB" sz="1200" dirty="0">
              <a:latin typeface="Roboto Condensed Light" charset="0"/>
              <a:ea typeface="Roboto Condensed Light" charset="0"/>
              <a:cs typeface="Roboto Condensed Light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n-GB" sz="3000" dirty="0">
                <a:latin typeface="Roboto Condensed Light" charset="0"/>
                <a:ea typeface="Roboto Condensed Light" charset="0"/>
                <a:cs typeface="Roboto Condensed Light" charset="0"/>
              </a:rPr>
              <a:t>In other words: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n-GB" sz="3000" dirty="0">
                <a:latin typeface="Roboto Condensed Light" charset="0"/>
                <a:ea typeface="Roboto Condensed Light" charset="0"/>
                <a:cs typeface="Roboto Condensed Light" charset="0"/>
              </a:rPr>
              <a:t>It leads to personal and social development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n-GB" sz="3000" dirty="0">
                <a:latin typeface="Roboto Condensed Light" charset="0"/>
                <a:ea typeface="Roboto Condensed Light" charset="0"/>
                <a:cs typeface="Roboto Condensed Light" charset="0"/>
              </a:rPr>
              <a:t>(Prevents destructive behaviour and radicalization </a:t>
            </a:r>
            <a:r>
              <a:rPr lang="mr-IN" sz="3000" dirty="0">
                <a:latin typeface="Roboto Condensed Light" charset="0"/>
                <a:ea typeface="Roboto Condensed Light" charset="0"/>
                <a:cs typeface="Roboto Condensed Light" charset="0"/>
              </a:rPr>
              <a:t>…</a:t>
            </a:r>
            <a:r>
              <a:rPr lang="sv-SE" sz="3000" dirty="0">
                <a:latin typeface="Roboto Condensed Light" charset="0"/>
                <a:ea typeface="Roboto Condensed Light" charset="0"/>
                <a:cs typeface="Roboto Condensed Light" charset="0"/>
              </a:rPr>
              <a:t>)</a:t>
            </a:r>
            <a:br>
              <a:rPr lang="en-GB" sz="3000" dirty="0">
                <a:latin typeface="Roboto Condensed Light" charset="0"/>
                <a:ea typeface="Roboto Condensed Light" charset="0"/>
                <a:cs typeface="Roboto Condensed Light" charset="0"/>
              </a:rPr>
            </a:br>
            <a:endParaRPr lang="en-GB" sz="1200" dirty="0">
              <a:latin typeface="Roboto Condensed Light" charset="0"/>
              <a:ea typeface="Roboto Condensed Light" charset="0"/>
              <a:cs typeface="Roboto Condensed Light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n-GB" sz="3000" dirty="0">
                <a:latin typeface="Roboto Condensed Light" charset="0"/>
                <a:ea typeface="Roboto Condensed Light" charset="0"/>
                <a:cs typeface="Roboto Condensed Light" charset="0"/>
              </a:rPr>
              <a:t>And, not to forget,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n-GB" sz="3000" dirty="0">
                <a:latin typeface="Roboto Condensed Light" charset="0"/>
                <a:ea typeface="Roboto Condensed Light" charset="0"/>
                <a:cs typeface="Roboto Condensed Light" charset="0"/>
              </a:rPr>
              <a:t>Participation is a human right</a:t>
            </a:r>
            <a:br>
              <a:rPr lang="en-GB" sz="3000" dirty="0">
                <a:latin typeface="Roboto Condensed Light" charset="0"/>
                <a:ea typeface="Roboto Condensed Light" charset="0"/>
                <a:cs typeface="Roboto Condensed Light" charset="0"/>
              </a:rPr>
            </a:br>
            <a:r>
              <a:rPr lang="en-GB" sz="3000" dirty="0">
                <a:latin typeface="Roboto Condensed Light" charset="0"/>
                <a:ea typeface="Roboto Condensed Light" charset="0"/>
                <a:cs typeface="Roboto Condensed Light" charset="0"/>
              </a:rPr>
              <a:t>that no one should be denied!</a:t>
            </a:r>
          </a:p>
        </p:txBody>
      </p:sp>
      <p:sp>
        <p:nvSpPr>
          <p:cNvPr id="6" name="Rubrik 1"/>
          <p:cNvSpPr txBox="1">
            <a:spLocks/>
          </p:cNvSpPr>
          <p:nvPr/>
        </p:nvSpPr>
        <p:spPr>
          <a:xfrm>
            <a:off x="457200" y="0"/>
            <a:ext cx="8229600" cy="865818"/>
          </a:xfrm>
          <a:prstGeom prst="rect">
            <a:avLst/>
          </a:prstGeom>
          <a:ln w="25400" cap="flat" cmpd="sng" algn="ctr">
            <a:solidFill>
              <a:srgbClr val="074052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4800" dirty="0">
                <a:solidFill>
                  <a:srgbClr val="007572"/>
                </a:solidFill>
                <a:latin typeface="Roboto Condensed" charset="0"/>
                <a:ea typeface="Roboto Condensed" charset="0"/>
                <a:cs typeface="Roboto Condensed" charset="0"/>
              </a:rPr>
              <a:t>Why participation?</a:t>
            </a:r>
          </a:p>
        </p:txBody>
      </p:sp>
    </p:spTree>
    <p:extLst>
      <p:ext uri="{BB962C8B-B14F-4D97-AF65-F5344CB8AC3E}">
        <p14:creationId xmlns:p14="http://schemas.microsoft.com/office/powerpoint/2010/main" val="406531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2691088" y="1079697"/>
            <a:ext cx="3685624" cy="1097736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nl-NL" sz="2800" baseline="30000" dirty="0">
                <a:noFill/>
                <a:latin typeface="Futura"/>
                <a:cs typeface="Futura"/>
              </a:rPr>
              <a:t>IMPROVING YOUTH WORK</a:t>
            </a:r>
          </a:p>
          <a:p>
            <a:pPr algn="ctr"/>
            <a:endParaRPr lang="nl-NL" sz="2800" baseline="30000" dirty="0">
              <a:noFill/>
              <a:latin typeface="Futura"/>
              <a:cs typeface="Futura"/>
            </a:endParaRPr>
          </a:p>
          <a:p>
            <a:pPr algn="ctr"/>
            <a:endParaRPr lang="nl-NL" sz="2800" dirty="0">
              <a:noFill/>
              <a:latin typeface="Futura"/>
              <a:cs typeface="Futura"/>
            </a:endParaRP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54416-A586-FE45-9878-290F055D7D33}" type="slidenum">
              <a:rPr lang="nl-NL" smtClean="0"/>
              <a:t>28</a:t>
            </a:fld>
            <a:endParaRPr lang="nl-NL"/>
          </a:p>
        </p:txBody>
      </p:sp>
      <p:sp>
        <p:nvSpPr>
          <p:cNvPr id="2" name="textruta 1"/>
          <p:cNvSpPr txBox="1"/>
          <p:nvPr/>
        </p:nvSpPr>
        <p:spPr>
          <a:xfrm>
            <a:off x="1625600" y="54694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dirty="0"/>
          </a:p>
        </p:txBody>
      </p:sp>
      <p:sp>
        <p:nvSpPr>
          <p:cNvPr id="14" name="Rektangel 13"/>
          <p:cNvSpPr/>
          <p:nvPr/>
        </p:nvSpPr>
        <p:spPr>
          <a:xfrm>
            <a:off x="457199" y="1011799"/>
            <a:ext cx="8229601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000" dirty="0">
                <a:solidFill>
                  <a:srgbClr val="000000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  <a:t>Working with participation is not easy</a:t>
            </a:r>
            <a:r>
              <a:rPr lang="mr-IN" sz="3000" dirty="0">
                <a:solidFill>
                  <a:srgbClr val="000000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  <a:t>…</a:t>
            </a:r>
            <a:br>
              <a:rPr lang="sv-SE" sz="3000" dirty="0">
                <a:solidFill>
                  <a:srgbClr val="000000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</a:br>
            <a:endParaRPr lang="sv-SE" sz="1200" dirty="0">
              <a:solidFill>
                <a:srgbClr val="000000"/>
              </a:solidFill>
              <a:latin typeface="Roboto Condensed Light" charset="0"/>
              <a:ea typeface="Roboto Condensed Light" charset="0"/>
              <a:cs typeface="Roboto Condensed Light" charset="0"/>
            </a:endParaRPr>
          </a:p>
          <a:p>
            <a:r>
              <a:rPr lang="en-GB" sz="3000" dirty="0">
                <a:solidFill>
                  <a:srgbClr val="000000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  <a:t>We had big problems </a:t>
            </a:r>
            <a:r>
              <a:rPr lang="mr-IN" sz="3000" dirty="0">
                <a:solidFill>
                  <a:srgbClr val="000000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  <a:t>…</a:t>
            </a:r>
            <a:endParaRPr lang="sv-SE" sz="3000" dirty="0">
              <a:solidFill>
                <a:srgbClr val="000000"/>
              </a:solidFill>
              <a:latin typeface="Roboto Condensed Light" charset="0"/>
              <a:ea typeface="Roboto Condensed Light" charset="0"/>
              <a:cs typeface="Roboto Condensed Light" charset="0"/>
            </a:endParaRPr>
          </a:p>
          <a:p>
            <a:r>
              <a:rPr lang="en-GB" sz="3000" dirty="0">
                <a:solidFill>
                  <a:srgbClr val="000000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  <a:t>A research study:</a:t>
            </a:r>
            <a:br>
              <a:rPr lang="en-GB" sz="3000" dirty="0">
                <a:solidFill>
                  <a:srgbClr val="000000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</a:br>
            <a:endParaRPr lang="en-GB" sz="1200" dirty="0">
              <a:solidFill>
                <a:srgbClr val="000000"/>
              </a:solidFill>
              <a:latin typeface="Roboto Condensed Light" charset="0"/>
              <a:ea typeface="Roboto Condensed Light" charset="0"/>
              <a:cs typeface="Roboto Condensed Light" charset="0"/>
            </a:endParaRPr>
          </a:p>
          <a:p>
            <a:r>
              <a:rPr lang="en-GB" sz="3000" dirty="0">
                <a:solidFill>
                  <a:srgbClr val="000000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  <a:t>What enhances or hampers young peoples young peoples participation in youth work?</a:t>
            </a:r>
          </a:p>
          <a:p>
            <a:pPr marL="666750" lvl="1" indent="-601663" defTabSz="449263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20000"/>
              <a:buBlip>
                <a:blip r:embed="rId3"/>
              </a:buBlip>
              <a:defRPr/>
            </a:pPr>
            <a:r>
              <a:rPr lang="en-GB" sz="3000" dirty="0">
                <a:solidFill>
                  <a:srgbClr val="000000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  <a:t>A report: Assimilate or expand</a:t>
            </a:r>
          </a:p>
        </p:txBody>
      </p:sp>
      <p:sp>
        <p:nvSpPr>
          <p:cNvPr id="8" name="Rubrik 1"/>
          <p:cNvSpPr txBox="1">
            <a:spLocks/>
          </p:cNvSpPr>
          <p:nvPr/>
        </p:nvSpPr>
        <p:spPr>
          <a:xfrm>
            <a:off x="457200" y="0"/>
            <a:ext cx="8229600" cy="865818"/>
          </a:xfrm>
          <a:prstGeom prst="rect">
            <a:avLst/>
          </a:prstGeom>
          <a:ln w="25400" cap="flat" cmpd="sng" algn="ctr">
            <a:solidFill>
              <a:srgbClr val="074052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4800" dirty="0">
                <a:solidFill>
                  <a:srgbClr val="007572"/>
                </a:solidFill>
                <a:latin typeface="Roboto Condensed" charset="0"/>
                <a:ea typeface="Roboto Condensed" charset="0"/>
                <a:cs typeface="Roboto Condensed" charset="0"/>
              </a:rPr>
              <a:t>What leads to participation?</a:t>
            </a:r>
          </a:p>
        </p:txBody>
      </p:sp>
    </p:spTree>
    <p:extLst>
      <p:ext uri="{BB962C8B-B14F-4D97-AF65-F5344CB8AC3E}">
        <p14:creationId xmlns:p14="http://schemas.microsoft.com/office/powerpoint/2010/main" val="1534316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2691088" y="1079697"/>
            <a:ext cx="3685624" cy="1097736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nl-NL" sz="2800" baseline="30000" dirty="0">
                <a:noFill/>
                <a:latin typeface="Futura"/>
                <a:cs typeface="Futura"/>
              </a:rPr>
              <a:t>IMPROVING YOUTH WORK</a:t>
            </a:r>
          </a:p>
          <a:p>
            <a:pPr algn="ctr"/>
            <a:endParaRPr lang="nl-NL" sz="2800" baseline="30000" dirty="0">
              <a:noFill/>
              <a:latin typeface="Futura"/>
              <a:cs typeface="Futura"/>
            </a:endParaRPr>
          </a:p>
          <a:p>
            <a:pPr algn="ctr"/>
            <a:endParaRPr lang="nl-NL" sz="2800" dirty="0">
              <a:noFill/>
              <a:latin typeface="Futura"/>
              <a:cs typeface="Futura"/>
            </a:endParaRP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54416-A586-FE45-9878-290F055D7D33}" type="slidenum">
              <a:rPr lang="nl-NL" smtClean="0"/>
              <a:t>29</a:t>
            </a:fld>
            <a:endParaRPr lang="nl-NL"/>
          </a:p>
        </p:txBody>
      </p:sp>
      <p:sp>
        <p:nvSpPr>
          <p:cNvPr id="2" name="textruta 1"/>
          <p:cNvSpPr txBox="1"/>
          <p:nvPr/>
        </p:nvSpPr>
        <p:spPr>
          <a:xfrm>
            <a:off x="1625600" y="54694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dirty="0"/>
          </a:p>
        </p:txBody>
      </p:sp>
      <p:sp>
        <p:nvSpPr>
          <p:cNvPr id="14" name="Rektangel 13"/>
          <p:cNvSpPr/>
          <p:nvPr/>
        </p:nvSpPr>
        <p:spPr>
          <a:xfrm>
            <a:off x="457199" y="1011799"/>
            <a:ext cx="8229601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3000" dirty="0">
                <a:solidFill>
                  <a:srgbClr val="000000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  <a:t>A definition:</a:t>
            </a:r>
            <a:br>
              <a:rPr lang="sv-SE" sz="3000" dirty="0">
                <a:solidFill>
                  <a:srgbClr val="000000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</a:br>
            <a:endParaRPr lang="sv-SE" sz="1200" dirty="0">
              <a:solidFill>
                <a:srgbClr val="000000"/>
              </a:solidFill>
              <a:latin typeface="Roboto Condensed Light" charset="0"/>
              <a:ea typeface="Roboto Condensed Light" charset="0"/>
              <a:cs typeface="Roboto Condensed Light" charset="0"/>
            </a:endParaRPr>
          </a:p>
          <a:p>
            <a:r>
              <a:rPr lang="en-GB" sz="3000" dirty="0">
                <a:solidFill>
                  <a:srgbClr val="000000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  <a:t>“The voluntary and active contribution of an individual to a common process that he/she experiences as important and meaningful for her/him self and others”</a:t>
            </a:r>
          </a:p>
          <a:p>
            <a:endParaRPr lang="en-GB" sz="1200" dirty="0">
              <a:solidFill>
                <a:srgbClr val="000000"/>
              </a:solidFill>
              <a:latin typeface="Roboto Condensed Light" charset="0"/>
              <a:ea typeface="Roboto Condensed Light" charset="0"/>
              <a:cs typeface="Roboto Condensed Light" charset="0"/>
            </a:endParaRPr>
          </a:p>
          <a:p>
            <a:r>
              <a:rPr lang="en-GB" sz="3000" dirty="0">
                <a:solidFill>
                  <a:srgbClr val="000000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  <a:t>Grounded in health and resilience research</a:t>
            </a:r>
          </a:p>
          <a:p>
            <a:pPr marL="666750" lvl="1" indent="-601663" defTabSz="449263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20000"/>
              <a:buBlip>
                <a:blip r:embed="rId3"/>
              </a:buBlip>
              <a:defRPr/>
            </a:pPr>
            <a:r>
              <a:rPr lang="en-GB" sz="3000" dirty="0">
                <a:solidFill>
                  <a:srgbClr val="000000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  <a:t>Gives a clear value to participation</a:t>
            </a:r>
          </a:p>
          <a:p>
            <a:pPr marL="666750" lvl="1" indent="-601663" defTabSz="449263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20000"/>
              <a:buBlip>
                <a:blip r:embed="rId3"/>
              </a:buBlip>
              <a:defRPr/>
            </a:pPr>
            <a:r>
              <a:rPr lang="en-GB" sz="3000" dirty="0">
                <a:solidFill>
                  <a:srgbClr val="000000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  <a:t>Distinguishes it from other concepts, such as “taking part” and “influence”</a:t>
            </a:r>
          </a:p>
        </p:txBody>
      </p:sp>
      <p:sp>
        <p:nvSpPr>
          <p:cNvPr id="8" name="Rubrik 1"/>
          <p:cNvSpPr txBox="1">
            <a:spLocks/>
          </p:cNvSpPr>
          <p:nvPr/>
        </p:nvSpPr>
        <p:spPr>
          <a:xfrm>
            <a:off x="457200" y="0"/>
            <a:ext cx="8229600" cy="865818"/>
          </a:xfrm>
          <a:prstGeom prst="rect">
            <a:avLst/>
          </a:prstGeom>
          <a:ln w="25400" cap="flat" cmpd="sng" algn="ctr">
            <a:solidFill>
              <a:srgbClr val="074052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4800" dirty="0">
                <a:solidFill>
                  <a:srgbClr val="007572"/>
                </a:solidFill>
                <a:latin typeface="Roboto Condensed" charset="0"/>
                <a:ea typeface="Roboto Condensed" charset="0"/>
                <a:cs typeface="Roboto Condensed" charset="0"/>
              </a:rPr>
              <a:t>What leads to participation?</a:t>
            </a:r>
          </a:p>
        </p:txBody>
      </p:sp>
    </p:spTree>
    <p:extLst>
      <p:ext uri="{BB962C8B-B14F-4D97-AF65-F5344CB8AC3E}">
        <p14:creationId xmlns:p14="http://schemas.microsoft.com/office/powerpoint/2010/main" val="35580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2691088" y="1079697"/>
            <a:ext cx="3685624" cy="1097736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nl-NL" sz="2800" baseline="30000" dirty="0">
                <a:noFill/>
                <a:latin typeface="Futura"/>
                <a:cs typeface="Futura"/>
              </a:rPr>
              <a:t>IMPROVING YOUTH WORK</a:t>
            </a:r>
          </a:p>
          <a:p>
            <a:pPr algn="ctr"/>
            <a:endParaRPr lang="nl-NL" sz="2800" baseline="30000" dirty="0">
              <a:noFill/>
              <a:latin typeface="Futura"/>
              <a:cs typeface="Futura"/>
            </a:endParaRPr>
          </a:p>
          <a:p>
            <a:pPr algn="ctr"/>
            <a:endParaRPr lang="nl-NL" sz="2800" dirty="0">
              <a:noFill/>
              <a:latin typeface="Futura"/>
              <a:cs typeface="Futura"/>
            </a:endParaRP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54416-A586-FE45-9878-290F055D7D33}" type="slidenum">
              <a:rPr lang="nl-NL" smtClean="0"/>
              <a:t>3</a:t>
            </a:fld>
            <a:endParaRPr lang="nl-NL"/>
          </a:p>
        </p:txBody>
      </p:sp>
      <p:sp>
        <p:nvSpPr>
          <p:cNvPr id="10" name="Rubrik 1"/>
          <p:cNvSpPr txBox="1">
            <a:spLocks/>
          </p:cNvSpPr>
          <p:nvPr/>
        </p:nvSpPr>
        <p:spPr>
          <a:xfrm>
            <a:off x="457200" y="0"/>
            <a:ext cx="8229600" cy="865818"/>
          </a:xfrm>
          <a:prstGeom prst="rect">
            <a:avLst/>
          </a:prstGeom>
          <a:ln w="25400" cap="flat" cmpd="sng" algn="ctr">
            <a:solidFill>
              <a:srgbClr val="074052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v-SE" sz="4800" dirty="0">
                <a:solidFill>
                  <a:srgbClr val="007572"/>
                </a:solidFill>
                <a:latin typeface="Roboto Condensed" charset="0"/>
                <a:ea typeface="Roboto Condensed" charset="0"/>
                <a:cs typeface="Roboto Condensed" charset="0"/>
              </a:rPr>
              <a:t>KEKS</a:t>
            </a:r>
            <a:endParaRPr lang="en-GB" sz="4800" dirty="0">
              <a:solidFill>
                <a:srgbClr val="007572"/>
              </a:solidFill>
              <a:latin typeface="Roboto Condensed" charset="0"/>
              <a:ea typeface="Roboto Condensed" charset="0"/>
              <a:cs typeface="Roboto Condensed" charset="0"/>
            </a:endParaRPr>
          </a:p>
        </p:txBody>
      </p:sp>
      <p:sp>
        <p:nvSpPr>
          <p:cNvPr id="2" name="textruta 1"/>
          <p:cNvSpPr txBox="1"/>
          <p:nvPr/>
        </p:nvSpPr>
        <p:spPr>
          <a:xfrm>
            <a:off x="1625600" y="54694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dirty="0"/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442912" y="997923"/>
            <a:ext cx="8243888" cy="4840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541338" indent="-53975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1588" indent="0" eaLnBrk="1" hangingPunct="1">
              <a:spcBef>
                <a:spcPts val="638"/>
              </a:spcBef>
              <a:buSzPct val="127000"/>
            </a:pPr>
            <a:r>
              <a:rPr lang="en-GB" sz="3000" dirty="0">
                <a:latin typeface="Roboto Condensed Light" charset="0"/>
                <a:ea typeface="Roboto Condensed Light" charset="0"/>
                <a:cs typeface="Roboto Condensed Light" charset="0"/>
              </a:rPr>
              <a:t>Was founded in 2005 by three municipalities</a:t>
            </a:r>
          </a:p>
          <a:p>
            <a:pPr eaLnBrk="1" hangingPunct="1">
              <a:spcBef>
                <a:spcPts val="638"/>
              </a:spcBef>
              <a:buSzPct val="127000"/>
              <a:buFont typeface="Arial" charset="0"/>
              <a:buChar char="•"/>
            </a:pPr>
            <a:r>
              <a:rPr lang="en-GB" sz="3000" dirty="0">
                <a:latin typeface="Roboto Condensed Light" charset="0"/>
                <a:ea typeface="Roboto Condensed Light" charset="0"/>
                <a:cs typeface="Roboto Condensed Light" charset="0"/>
              </a:rPr>
              <a:t>Is a network of 63 local departments for youth work</a:t>
            </a:r>
          </a:p>
          <a:p>
            <a:pPr eaLnBrk="1" hangingPunct="1">
              <a:spcBef>
                <a:spcPts val="638"/>
              </a:spcBef>
              <a:buSzPct val="127000"/>
              <a:buFont typeface="Arial" charset="0"/>
              <a:buChar char="•"/>
            </a:pPr>
            <a:r>
              <a:rPr lang="en-GB" sz="3000" dirty="0">
                <a:latin typeface="Roboto Condensed Light" charset="0"/>
                <a:ea typeface="Roboto Condensed Light" charset="0"/>
                <a:cs typeface="Roboto Condensed Light" charset="0"/>
              </a:rPr>
              <a:t>Has a common idea on youth work and common measurable aims</a:t>
            </a:r>
          </a:p>
          <a:p>
            <a:pPr eaLnBrk="1" hangingPunct="1">
              <a:spcBef>
                <a:spcPts val="638"/>
              </a:spcBef>
              <a:buSzPct val="127000"/>
              <a:buFont typeface="Arial" charset="0"/>
              <a:buChar char="•"/>
            </a:pPr>
            <a:r>
              <a:rPr lang="en-GB" sz="3000" dirty="0">
                <a:latin typeface="Roboto Condensed Light" charset="0"/>
                <a:ea typeface="Roboto Condensed Light" charset="0"/>
                <a:cs typeface="Roboto Condensed Light" charset="0"/>
              </a:rPr>
              <a:t>Is financed through membership fees</a:t>
            </a:r>
          </a:p>
          <a:p>
            <a:pPr eaLnBrk="1" hangingPunct="1">
              <a:spcBef>
                <a:spcPts val="638"/>
              </a:spcBef>
              <a:buSzPct val="127000"/>
              <a:buFont typeface="Arial" charset="0"/>
              <a:buChar char="•"/>
            </a:pPr>
            <a:r>
              <a:rPr lang="en-GB" sz="3000" dirty="0">
                <a:latin typeface="Roboto Condensed Light" charset="0"/>
                <a:ea typeface="Roboto Condensed Light" charset="0"/>
                <a:cs typeface="Roboto Condensed Light" charset="0"/>
              </a:rPr>
              <a:t>Is governed by six regional boards and one main board</a:t>
            </a:r>
          </a:p>
          <a:p>
            <a:pPr eaLnBrk="1" hangingPunct="1">
              <a:spcBef>
                <a:spcPts val="638"/>
              </a:spcBef>
              <a:buSzPct val="127000"/>
              <a:buFont typeface="Arial" charset="0"/>
              <a:buChar char="•"/>
            </a:pPr>
            <a:r>
              <a:rPr lang="en-GB" sz="3000" dirty="0">
                <a:latin typeface="Roboto Condensed Light" charset="0"/>
                <a:ea typeface="Roboto Condensed Light" charset="0"/>
                <a:cs typeface="Roboto Condensed Light" charset="0"/>
              </a:rPr>
              <a:t>Is member of InterCity Youth</a:t>
            </a:r>
          </a:p>
          <a:p>
            <a:pPr eaLnBrk="1" hangingPunct="1">
              <a:spcBef>
                <a:spcPts val="638"/>
              </a:spcBef>
              <a:buSzPct val="127000"/>
              <a:buFont typeface="Wingdings" charset="2"/>
              <a:buChar char="§"/>
            </a:pPr>
            <a:endParaRPr lang="en-GB" sz="2800" dirty="0">
              <a:latin typeface="Arial" charset="0"/>
              <a:ea typeface="SimSun" charset="0"/>
              <a:cs typeface="SimSu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8873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2691088" y="1079697"/>
            <a:ext cx="3685624" cy="1097736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nl-NL" sz="2800" baseline="30000" dirty="0">
                <a:noFill/>
                <a:latin typeface="Futura"/>
                <a:cs typeface="Futura"/>
              </a:rPr>
              <a:t>IMPROVING YOUTH WORK</a:t>
            </a:r>
          </a:p>
          <a:p>
            <a:pPr algn="ctr"/>
            <a:endParaRPr lang="nl-NL" sz="2800" baseline="30000" dirty="0">
              <a:noFill/>
              <a:latin typeface="Futura"/>
              <a:cs typeface="Futura"/>
            </a:endParaRPr>
          </a:p>
          <a:p>
            <a:pPr algn="ctr"/>
            <a:endParaRPr lang="nl-NL" sz="2800" dirty="0">
              <a:noFill/>
              <a:latin typeface="Futura"/>
              <a:cs typeface="Futura"/>
            </a:endParaRP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54416-A586-FE45-9878-290F055D7D33}" type="slidenum">
              <a:rPr lang="nl-NL" smtClean="0"/>
              <a:t>30</a:t>
            </a:fld>
            <a:endParaRPr lang="nl-NL"/>
          </a:p>
        </p:txBody>
      </p:sp>
      <p:sp>
        <p:nvSpPr>
          <p:cNvPr id="2" name="textruta 1"/>
          <p:cNvSpPr txBox="1"/>
          <p:nvPr/>
        </p:nvSpPr>
        <p:spPr>
          <a:xfrm>
            <a:off x="1625600" y="54694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dirty="0"/>
          </a:p>
        </p:txBody>
      </p:sp>
      <p:sp>
        <p:nvSpPr>
          <p:cNvPr id="14" name="Rektangel 13"/>
          <p:cNvSpPr/>
          <p:nvPr/>
        </p:nvSpPr>
        <p:spPr>
          <a:xfrm>
            <a:off x="457199" y="1011799"/>
            <a:ext cx="8229601" cy="40995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000" dirty="0">
                <a:solidFill>
                  <a:srgbClr val="000000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  <a:t>We did</a:t>
            </a:r>
            <a:r>
              <a:rPr lang="sv-SE" sz="3000" dirty="0">
                <a:solidFill>
                  <a:srgbClr val="000000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  <a:t>:</a:t>
            </a:r>
            <a:endParaRPr lang="en-GB" sz="3000" dirty="0">
              <a:solidFill>
                <a:srgbClr val="000000"/>
              </a:solidFill>
              <a:latin typeface="Roboto Condensed Light" charset="0"/>
              <a:ea typeface="Roboto Condensed Light" charset="0"/>
              <a:cs typeface="Roboto Condensed Light" charset="0"/>
            </a:endParaRPr>
          </a:p>
          <a:p>
            <a:pPr marL="666750" lvl="1" indent="-601663" defTabSz="449263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20000"/>
              <a:buBlip>
                <a:blip r:embed="rId3"/>
              </a:buBlip>
              <a:defRPr/>
            </a:pPr>
            <a:r>
              <a:rPr lang="en-GB" sz="3000" dirty="0">
                <a:solidFill>
                  <a:srgbClr val="000000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  <a:t>Interviews with youth workers</a:t>
            </a:r>
          </a:p>
          <a:p>
            <a:pPr marL="666750" lvl="1" indent="-601663" defTabSz="449263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20000"/>
              <a:buBlip>
                <a:blip r:embed="rId3"/>
              </a:buBlip>
              <a:defRPr/>
            </a:pPr>
            <a:r>
              <a:rPr lang="en-GB" sz="3000" dirty="0">
                <a:solidFill>
                  <a:srgbClr val="000000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  <a:t>Interviews with young people </a:t>
            </a:r>
          </a:p>
          <a:p>
            <a:pPr marL="666750" lvl="1" indent="-601663" defTabSz="449263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20000"/>
              <a:buBlip>
                <a:blip r:embed="rId3"/>
              </a:buBlip>
              <a:defRPr/>
            </a:pPr>
            <a:r>
              <a:rPr lang="en-GB" sz="3000" dirty="0">
                <a:solidFill>
                  <a:srgbClr val="000000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  <a:t>Questionnaires to youth workers</a:t>
            </a:r>
          </a:p>
          <a:p>
            <a:pPr marL="666750" lvl="1" indent="-601663" defTabSz="449263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20000"/>
              <a:buBlip>
                <a:blip r:embed="rId3"/>
              </a:buBlip>
              <a:defRPr/>
            </a:pPr>
            <a:r>
              <a:rPr lang="en-GB" sz="3000" dirty="0">
                <a:solidFill>
                  <a:srgbClr val="000000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  <a:t>Questionnaires to young people</a:t>
            </a:r>
          </a:p>
          <a:p>
            <a:pPr marL="666750" lvl="1" indent="-601663" defTabSz="449263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20000"/>
              <a:buBlip>
                <a:blip r:embed="rId3"/>
              </a:buBlip>
              <a:defRPr/>
            </a:pPr>
            <a:r>
              <a:rPr lang="en-GB" sz="3000" dirty="0">
                <a:solidFill>
                  <a:srgbClr val="000000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  <a:t>Observations at youth </a:t>
            </a:r>
            <a:r>
              <a:rPr lang="en-GB" sz="3000" dirty="0" err="1">
                <a:solidFill>
                  <a:srgbClr val="000000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  <a:t>centers</a:t>
            </a:r>
            <a:br>
              <a:rPr lang="en-GB" sz="3000" dirty="0">
                <a:solidFill>
                  <a:srgbClr val="000000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</a:br>
            <a:endParaRPr lang="en-GB" sz="1200" dirty="0">
              <a:solidFill>
                <a:srgbClr val="000000"/>
              </a:solidFill>
              <a:latin typeface="Roboto Condensed Light" charset="0"/>
              <a:ea typeface="Roboto Condensed Light" charset="0"/>
              <a:cs typeface="Roboto Condensed Light" charset="0"/>
            </a:endParaRPr>
          </a:p>
          <a:p>
            <a:pPr marL="65087" lvl="1" defTabSz="449263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20000"/>
              <a:defRPr/>
            </a:pPr>
            <a:r>
              <a:rPr lang="en-GB" sz="3000" dirty="0">
                <a:solidFill>
                  <a:srgbClr val="000000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  <a:t>We heard two different kinds of rhetoric </a:t>
            </a:r>
            <a:r>
              <a:rPr lang="mr-IN" sz="3000" dirty="0">
                <a:solidFill>
                  <a:srgbClr val="000000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  <a:t>…</a:t>
            </a:r>
            <a:endParaRPr lang="en-GB" sz="3000" dirty="0">
              <a:solidFill>
                <a:srgbClr val="000000"/>
              </a:solidFill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8" name="Rubrik 1"/>
          <p:cNvSpPr txBox="1">
            <a:spLocks/>
          </p:cNvSpPr>
          <p:nvPr/>
        </p:nvSpPr>
        <p:spPr>
          <a:xfrm>
            <a:off x="457200" y="0"/>
            <a:ext cx="8229600" cy="865818"/>
          </a:xfrm>
          <a:prstGeom prst="rect">
            <a:avLst/>
          </a:prstGeom>
          <a:ln w="25400" cap="flat" cmpd="sng" algn="ctr">
            <a:solidFill>
              <a:srgbClr val="074052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4800" dirty="0">
                <a:solidFill>
                  <a:srgbClr val="007572"/>
                </a:solidFill>
                <a:latin typeface="Roboto Condensed" charset="0"/>
                <a:ea typeface="Roboto Condensed" charset="0"/>
                <a:cs typeface="Roboto Condensed" charset="0"/>
              </a:rPr>
              <a:t>What leads to participation?</a:t>
            </a:r>
          </a:p>
        </p:txBody>
      </p:sp>
    </p:spTree>
    <p:extLst>
      <p:ext uri="{BB962C8B-B14F-4D97-AF65-F5344CB8AC3E}">
        <p14:creationId xmlns:p14="http://schemas.microsoft.com/office/powerpoint/2010/main" val="333426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2691088" y="1079697"/>
            <a:ext cx="3685624" cy="1097736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nl-NL" sz="2800" baseline="30000" dirty="0">
                <a:noFill/>
                <a:latin typeface="Futura"/>
                <a:cs typeface="Futura"/>
              </a:rPr>
              <a:t>IMPROVING YOUTH WORK</a:t>
            </a:r>
          </a:p>
          <a:p>
            <a:pPr algn="ctr"/>
            <a:endParaRPr lang="nl-NL" sz="2800" baseline="30000" dirty="0">
              <a:noFill/>
              <a:latin typeface="Futura"/>
              <a:cs typeface="Futura"/>
            </a:endParaRPr>
          </a:p>
          <a:p>
            <a:pPr algn="ctr"/>
            <a:endParaRPr lang="nl-NL" sz="2800" dirty="0">
              <a:noFill/>
              <a:latin typeface="Futura"/>
              <a:cs typeface="Futura"/>
            </a:endParaRP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54416-A586-FE45-9878-290F055D7D33}" type="slidenum">
              <a:rPr lang="nl-NL" smtClean="0"/>
              <a:t>31</a:t>
            </a:fld>
            <a:endParaRPr lang="nl-NL"/>
          </a:p>
        </p:txBody>
      </p:sp>
      <p:sp>
        <p:nvSpPr>
          <p:cNvPr id="2" name="textruta 1"/>
          <p:cNvSpPr txBox="1"/>
          <p:nvPr/>
        </p:nvSpPr>
        <p:spPr>
          <a:xfrm>
            <a:off x="1625600" y="54694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dirty="0"/>
          </a:p>
        </p:txBody>
      </p:sp>
      <p:sp>
        <p:nvSpPr>
          <p:cNvPr id="14" name="Rektangel 13"/>
          <p:cNvSpPr/>
          <p:nvPr/>
        </p:nvSpPr>
        <p:spPr>
          <a:xfrm>
            <a:off x="457199" y="1011799"/>
            <a:ext cx="8229601" cy="70142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66750" lvl="1" indent="-601663" defTabSz="449263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20000"/>
              <a:buBlip>
                <a:blip r:embed="rId3"/>
              </a:buBlip>
              <a:defRPr/>
            </a:pPr>
            <a:r>
              <a:rPr lang="en-GB" sz="3000" dirty="0">
                <a:solidFill>
                  <a:srgbClr val="000000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  <a:t>Staff saying: </a:t>
            </a:r>
          </a:p>
          <a:p>
            <a:pPr>
              <a:lnSpc>
                <a:spcPct val="90000"/>
              </a:lnSpc>
              <a:spcBef>
                <a:spcPts val="638"/>
              </a:spcBef>
              <a:buClr>
                <a:schemeClr val="tx1"/>
              </a:buClr>
              <a:buSzPct val="127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3000" dirty="0">
                <a:solidFill>
                  <a:srgbClr val="000000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  <a:t>“Youth participation does not have to be about such big issues. It could be about what kind of noodles we serve or what kind of tea we have.”</a:t>
            </a:r>
          </a:p>
          <a:p>
            <a:pPr>
              <a:lnSpc>
                <a:spcPct val="90000"/>
              </a:lnSpc>
              <a:spcBef>
                <a:spcPts val="638"/>
              </a:spcBef>
              <a:buClr>
                <a:schemeClr val="tx1"/>
              </a:buClr>
              <a:buSzPct val="127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3000" dirty="0">
                <a:solidFill>
                  <a:srgbClr val="000000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  <a:t>“You could not give them everything at once. It has to be very small steps.”</a:t>
            </a:r>
            <a:br>
              <a:rPr lang="en-GB" sz="3000" dirty="0">
                <a:solidFill>
                  <a:srgbClr val="000000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</a:br>
            <a:endParaRPr lang="en-GB" sz="1200" dirty="0">
              <a:solidFill>
                <a:srgbClr val="000000"/>
              </a:solidFill>
              <a:latin typeface="Roboto Condensed Light" charset="0"/>
              <a:ea typeface="Roboto Condensed Light" charset="0"/>
              <a:cs typeface="Roboto Condensed Light" charset="0"/>
            </a:endParaRPr>
          </a:p>
          <a:p>
            <a:pPr marL="666750" lvl="1" indent="-601663" defTabSz="449263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20000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GB" sz="3000" dirty="0">
                <a:solidFill>
                  <a:srgbClr val="000000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  <a:t>And young people saying:</a:t>
            </a:r>
          </a:p>
          <a:p>
            <a:pPr>
              <a:lnSpc>
                <a:spcPct val="90000"/>
              </a:lnSpc>
              <a:spcBef>
                <a:spcPts val="638"/>
              </a:spcBef>
              <a:buClr>
                <a:schemeClr val="tx1"/>
              </a:buClr>
              <a:buSzPct val="127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3000" dirty="0">
                <a:solidFill>
                  <a:srgbClr val="000000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  <a:t>Participation? Well… we assist during the discos… and when we make cakes, we are sort of participating then…”</a:t>
            </a:r>
          </a:p>
          <a:p>
            <a:pPr>
              <a:lnSpc>
                <a:spcPct val="90000"/>
              </a:lnSpc>
              <a:spcBef>
                <a:spcPts val="638"/>
              </a:spcBef>
              <a:buClr>
                <a:schemeClr val="tx1"/>
              </a:buClr>
              <a:buSzPct val="127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3000" dirty="0">
                <a:solidFill>
                  <a:srgbClr val="000000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  <a:t>“If we don’t have ideas, they will decide.”</a:t>
            </a:r>
          </a:p>
          <a:p>
            <a:pPr>
              <a:lnSpc>
                <a:spcPct val="90000"/>
              </a:lnSpc>
              <a:spcBef>
                <a:spcPts val="638"/>
              </a:spcBef>
              <a:buClr>
                <a:schemeClr val="tx1"/>
              </a:buClr>
              <a:buSzPct val="127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GB" sz="3000" dirty="0">
              <a:solidFill>
                <a:srgbClr val="000000"/>
              </a:solidFill>
              <a:latin typeface="Roboto Condensed Light" charset="0"/>
              <a:ea typeface="Roboto Condensed Light" charset="0"/>
              <a:cs typeface="Roboto Condensed Light" charset="0"/>
            </a:endParaRPr>
          </a:p>
          <a:p>
            <a:pPr marL="666750" lvl="1" indent="-601663" defTabSz="449263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20000"/>
              <a:buBlip>
                <a:blip r:embed="rId3"/>
              </a:buBlip>
              <a:defRPr/>
            </a:pPr>
            <a:endParaRPr lang="en-GB" sz="3000" dirty="0">
              <a:solidFill>
                <a:srgbClr val="000000"/>
              </a:solidFill>
              <a:latin typeface="Roboto Condensed Light" charset="0"/>
              <a:ea typeface="Roboto Condensed Light" charset="0"/>
              <a:cs typeface="Roboto Condensed Light" charset="0"/>
            </a:endParaRPr>
          </a:p>
          <a:p>
            <a:pPr marL="666750" lvl="1" indent="-601663" defTabSz="449263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20000"/>
              <a:buBlip>
                <a:blip r:embed="rId3"/>
              </a:buBlip>
              <a:defRPr/>
            </a:pPr>
            <a:endParaRPr lang="en-GB" sz="3000" dirty="0">
              <a:solidFill>
                <a:srgbClr val="000000"/>
              </a:solidFill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8" name="Rubrik 1"/>
          <p:cNvSpPr txBox="1">
            <a:spLocks/>
          </p:cNvSpPr>
          <p:nvPr/>
        </p:nvSpPr>
        <p:spPr>
          <a:xfrm>
            <a:off x="457200" y="0"/>
            <a:ext cx="8229600" cy="865818"/>
          </a:xfrm>
          <a:prstGeom prst="rect">
            <a:avLst/>
          </a:prstGeom>
          <a:ln w="25400" cap="flat" cmpd="sng" algn="ctr">
            <a:solidFill>
              <a:srgbClr val="074052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4800" dirty="0">
                <a:solidFill>
                  <a:srgbClr val="007572"/>
                </a:solidFill>
                <a:latin typeface="Roboto Condensed" charset="0"/>
                <a:ea typeface="Roboto Condensed" charset="0"/>
                <a:cs typeface="Roboto Condensed" charset="0"/>
              </a:rPr>
              <a:t>What leads to participation?</a:t>
            </a:r>
          </a:p>
        </p:txBody>
      </p:sp>
    </p:spTree>
    <p:extLst>
      <p:ext uri="{BB962C8B-B14F-4D97-AF65-F5344CB8AC3E}">
        <p14:creationId xmlns:p14="http://schemas.microsoft.com/office/powerpoint/2010/main" val="1923021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2691088" y="1079697"/>
            <a:ext cx="3685624" cy="1097736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nl-NL" sz="2800" baseline="30000" dirty="0">
                <a:noFill/>
                <a:latin typeface="Futura"/>
                <a:cs typeface="Futura"/>
              </a:rPr>
              <a:t>IMPROVING YOUTH WORK</a:t>
            </a:r>
          </a:p>
          <a:p>
            <a:pPr algn="ctr"/>
            <a:endParaRPr lang="nl-NL" sz="2800" baseline="30000" dirty="0">
              <a:noFill/>
              <a:latin typeface="Futura"/>
              <a:cs typeface="Futura"/>
            </a:endParaRPr>
          </a:p>
          <a:p>
            <a:pPr algn="ctr"/>
            <a:endParaRPr lang="nl-NL" sz="2800" dirty="0">
              <a:noFill/>
              <a:latin typeface="Futura"/>
              <a:cs typeface="Futura"/>
            </a:endParaRP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54416-A586-FE45-9878-290F055D7D33}" type="slidenum">
              <a:rPr lang="nl-NL" smtClean="0"/>
              <a:t>32</a:t>
            </a:fld>
            <a:endParaRPr lang="nl-NL"/>
          </a:p>
        </p:txBody>
      </p:sp>
      <p:sp>
        <p:nvSpPr>
          <p:cNvPr id="2" name="textruta 1"/>
          <p:cNvSpPr txBox="1"/>
          <p:nvPr/>
        </p:nvSpPr>
        <p:spPr>
          <a:xfrm>
            <a:off x="1625600" y="54694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dirty="0"/>
          </a:p>
        </p:txBody>
      </p:sp>
      <p:sp>
        <p:nvSpPr>
          <p:cNvPr id="14" name="Rektangel 13"/>
          <p:cNvSpPr/>
          <p:nvPr/>
        </p:nvSpPr>
        <p:spPr>
          <a:xfrm>
            <a:off x="457199" y="1011799"/>
            <a:ext cx="8229601" cy="60293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66750" lvl="1" indent="-601663" defTabSz="449263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20000"/>
              <a:buBlip>
                <a:blip r:embed="rId3"/>
              </a:buBlip>
              <a:defRPr/>
            </a:pPr>
            <a:r>
              <a:rPr lang="en-GB" sz="3000" dirty="0">
                <a:solidFill>
                  <a:srgbClr val="000000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  <a:t>Staff saying: </a:t>
            </a:r>
          </a:p>
          <a:p>
            <a:pPr marL="1588">
              <a:lnSpc>
                <a:spcPct val="90000"/>
              </a:lnSpc>
              <a:spcBef>
                <a:spcPts val="638"/>
              </a:spcBef>
              <a:buClr>
                <a:schemeClr val="tx1"/>
              </a:buClr>
              <a:buSzPct val="127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3000" dirty="0">
                <a:solidFill>
                  <a:srgbClr val="000000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  <a:t>“Youth participation should permeate everything. We want to create a climate where young people feel free and competent to run all operations and we tutor only when necessary .” </a:t>
            </a:r>
            <a:br>
              <a:rPr lang="en-GB" sz="3000" dirty="0">
                <a:solidFill>
                  <a:srgbClr val="000000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</a:br>
            <a:endParaRPr lang="en-GB" sz="1200" dirty="0">
              <a:solidFill>
                <a:srgbClr val="000000"/>
              </a:solidFill>
              <a:latin typeface="Roboto Condensed Light" charset="0"/>
              <a:ea typeface="Roboto Condensed Light" charset="0"/>
              <a:cs typeface="Roboto Condensed Light" charset="0"/>
            </a:endParaRPr>
          </a:p>
          <a:p>
            <a:pPr marL="666750" lvl="1" indent="-601663" defTabSz="449263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20000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GB" sz="3000" dirty="0">
                <a:solidFill>
                  <a:srgbClr val="000000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  <a:t>And young people saying:</a:t>
            </a:r>
          </a:p>
          <a:p>
            <a:pPr marL="1588">
              <a:lnSpc>
                <a:spcPct val="90000"/>
              </a:lnSpc>
              <a:spcBef>
                <a:spcPts val="638"/>
              </a:spcBef>
              <a:buClr>
                <a:schemeClr val="tx1"/>
              </a:buClr>
              <a:buSzPct val="127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3000" dirty="0">
                <a:solidFill>
                  <a:srgbClr val="000000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  <a:t>Participation? For example when I fix this LAN! </a:t>
            </a:r>
            <a:r>
              <a:rPr lang="en-GB" sz="3000" b="1" u="sng" dirty="0">
                <a:solidFill>
                  <a:srgbClr val="000000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  <a:t>I</a:t>
            </a:r>
            <a:r>
              <a:rPr lang="en-GB" sz="3000" dirty="0">
                <a:solidFill>
                  <a:srgbClr val="000000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  <a:t> fix it!</a:t>
            </a:r>
            <a:br>
              <a:rPr lang="en-GB" sz="3000" dirty="0">
                <a:solidFill>
                  <a:srgbClr val="000000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</a:br>
            <a:r>
              <a:rPr lang="en-GB" sz="3000" b="1" u="sng" dirty="0">
                <a:solidFill>
                  <a:srgbClr val="000000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  <a:t>I</a:t>
            </a:r>
            <a:r>
              <a:rPr lang="en-GB" sz="3000" dirty="0">
                <a:solidFill>
                  <a:srgbClr val="000000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  <a:t> applied for money from “fast cash” and have made posters. There is a lot of people coming!”</a:t>
            </a:r>
          </a:p>
          <a:p>
            <a:pPr marL="1588">
              <a:lnSpc>
                <a:spcPct val="90000"/>
              </a:lnSpc>
              <a:spcBef>
                <a:spcPts val="638"/>
              </a:spcBef>
              <a:buClr>
                <a:schemeClr val="tx1"/>
              </a:buClr>
              <a:buSzPct val="127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3000" dirty="0">
                <a:solidFill>
                  <a:srgbClr val="000000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  <a:t>“If we don’t have ideas, nothing will happen.”</a:t>
            </a:r>
          </a:p>
          <a:p>
            <a:pPr marL="666750" lvl="1" indent="-601663" defTabSz="449263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20000"/>
              <a:buBlip>
                <a:blip r:embed="rId3"/>
              </a:buBlip>
              <a:defRPr/>
            </a:pPr>
            <a:endParaRPr lang="en-GB" sz="3000" dirty="0">
              <a:solidFill>
                <a:srgbClr val="000000"/>
              </a:solidFill>
              <a:latin typeface="Roboto Condensed Light" charset="0"/>
              <a:ea typeface="Roboto Condensed Light" charset="0"/>
              <a:cs typeface="Roboto Condensed Light" charset="0"/>
            </a:endParaRPr>
          </a:p>
          <a:p>
            <a:pPr marL="666750" lvl="1" indent="-601663" defTabSz="449263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20000"/>
              <a:buBlip>
                <a:blip r:embed="rId3"/>
              </a:buBlip>
              <a:defRPr/>
            </a:pPr>
            <a:endParaRPr lang="en-GB" sz="3000" dirty="0">
              <a:solidFill>
                <a:srgbClr val="000000"/>
              </a:solidFill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8" name="Rubrik 1"/>
          <p:cNvSpPr txBox="1">
            <a:spLocks/>
          </p:cNvSpPr>
          <p:nvPr/>
        </p:nvSpPr>
        <p:spPr>
          <a:xfrm>
            <a:off x="457200" y="0"/>
            <a:ext cx="8229600" cy="865818"/>
          </a:xfrm>
          <a:prstGeom prst="rect">
            <a:avLst/>
          </a:prstGeom>
          <a:ln w="25400" cap="flat" cmpd="sng" algn="ctr">
            <a:solidFill>
              <a:srgbClr val="074052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4800" dirty="0">
                <a:solidFill>
                  <a:srgbClr val="007572"/>
                </a:solidFill>
                <a:latin typeface="Roboto Condensed" charset="0"/>
                <a:ea typeface="Roboto Condensed" charset="0"/>
                <a:cs typeface="Roboto Condensed" charset="0"/>
              </a:rPr>
              <a:t>What leads to participation?</a:t>
            </a:r>
          </a:p>
        </p:txBody>
      </p:sp>
    </p:spTree>
    <p:extLst>
      <p:ext uri="{BB962C8B-B14F-4D97-AF65-F5344CB8AC3E}">
        <p14:creationId xmlns:p14="http://schemas.microsoft.com/office/powerpoint/2010/main" val="1248919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2691088" y="1079697"/>
            <a:ext cx="3685624" cy="1097736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nl-NL" sz="2800" baseline="30000" dirty="0">
                <a:noFill/>
                <a:latin typeface="Futura"/>
                <a:cs typeface="Futura"/>
              </a:rPr>
              <a:t>IMPROVING YOUTH WORK</a:t>
            </a:r>
          </a:p>
          <a:p>
            <a:pPr algn="ctr"/>
            <a:endParaRPr lang="nl-NL" sz="2800" baseline="30000" dirty="0">
              <a:noFill/>
              <a:latin typeface="Futura"/>
              <a:cs typeface="Futura"/>
            </a:endParaRPr>
          </a:p>
          <a:p>
            <a:pPr algn="ctr"/>
            <a:endParaRPr lang="nl-NL" sz="2800" dirty="0">
              <a:noFill/>
              <a:latin typeface="Futura"/>
              <a:cs typeface="Futura"/>
            </a:endParaRP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54416-A586-FE45-9878-290F055D7D33}" type="slidenum">
              <a:rPr lang="nl-NL" smtClean="0"/>
              <a:t>33</a:t>
            </a:fld>
            <a:endParaRPr lang="nl-NL"/>
          </a:p>
        </p:txBody>
      </p:sp>
      <p:sp>
        <p:nvSpPr>
          <p:cNvPr id="2" name="textruta 1"/>
          <p:cNvSpPr txBox="1"/>
          <p:nvPr/>
        </p:nvSpPr>
        <p:spPr>
          <a:xfrm>
            <a:off x="1625600" y="54694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dirty="0"/>
          </a:p>
        </p:txBody>
      </p:sp>
      <p:sp>
        <p:nvSpPr>
          <p:cNvPr id="14" name="Rektangel 13"/>
          <p:cNvSpPr/>
          <p:nvPr/>
        </p:nvSpPr>
        <p:spPr>
          <a:xfrm>
            <a:off x="457199" y="1011799"/>
            <a:ext cx="8229601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000" dirty="0">
                <a:solidFill>
                  <a:srgbClr val="000000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  <a:t>We saw</a:t>
            </a:r>
            <a:r>
              <a:rPr lang="sv-SE" sz="3000" dirty="0">
                <a:solidFill>
                  <a:srgbClr val="000000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  <a:t>:</a:t>
            </a:r>
            <a:endParaRPr lang="en-GB" sz="3000" dirty="0">
              <a:solidFill>
                <a:srgbClr val="000000"/>
              </a:solidFill>
              <a:latin typeface="Roboto Condensed Light" charset="0"/>
              <a:ea typeface="Roboto Condensed Light" charset="0"/>
              <a:cs typeface="Roboto Condensed Light" charset="0"/>
            </a:endParaRPr>
          </a:p>
          <a:p>
            <a:pPr marL="666750" lvl="1" indent="-601663" defTabSz="449263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20000"/>
              <a:buBlip>
                <a:blip r:embed="rId3"/>
              </a:buBlip>
              <a:defRPr/>
            </a:pPr>
            <a:r>
              <a:rPr lang="en-GB" sz="3000" dirty="0">
                <a:solidFill>
                  <a:srgbClr val="000000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  <a:t>Two different thought patterns</a:t>
            </a:r>
          </a:p>
          <a:p>
            <a:pPr marL="666750" lvl="1" indent="-601663" defTabSz="449263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20000"/>
              <a:buBlip>
                <a:blip r:embed="rId3"/>
              </a:buBlip>
              <a:defRPr/>
            </a:pPr>
            <a:r>
              <a:rPr lang="en-GB" sz="3000" dirty="0">
                <a:solidFill>
                  <a:srgbClr val="000000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  <a:t>Two different ways to run operations</a:t>
            </a:r>
          </a:p>
          <a:p>
            <a:pPr marL="666750" lvl="1" indent="-601663" defTabSz="449263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20000"/>
              <a:buBlip>
                <a:blip r:embed="rId3"/>
              </a:buBlip>
              <a:defRPr/>
            </a:pPr>
            <a:r>
              <a:rPr lang="en-GB" sz="3000" dirty="0">
                <a:solidFill>
                  <a:srgbClr val="000000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  <a:t>Two different practices</a:t>
            </a:r>
            <a:endParaRPr lang="en-GB" sz="1200" dirty="0">
              <a:solidFill>
                <a:srgbClr val="000000"/>
              </a:solidFill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8" name="Rubrik 1"/>
          <p:cNvSpPr txBox="1">
            <a:spLocks/>
          </p:cNvSpPr>
          <p:nvPr/>
        </p:nvSpPr>
        <p:spPr>
          <a:xfrm>
            <a:off x="457200" y="0"/>
            <a:ext cx="8229600" cy="865818"/>
          </a:xfrm>
          <a:prstGeom prst="rect">
            <a:avLst/>
          </a:prstGeom>
          <a:ln w="25400" cap="flat" cmpd="sng" algn="ctr">
            <a:solidFill>
              <a:srgbClr val="074052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4800" dirty="0">
                <a:solidFill>
                  <a:srgbClr val="007572"/>
                </a:solidFill>
                <a:latin typeface="Roboto Condensed" charset="0"/>
                <a:ea typeface="Roboto Condensed" charset="0"/>
                <a:cs typeface="Roboto Condensed" charset="0"/>
              </a:rPr>
              <a:t>What leads to participation?</a:t>
            </a: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1547813" y="3429000"/>
            <a:ext cx="2303462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charset="0"/>
              <a:buNone/>
            </a:pPr>
            <a:r>
              <a:rPr lang="sv-SE" sz="2800" b="1" dirty="0" err="1">
                <a:latin typeface="Roboto Condensed" charset="0"/>
                <a:ea typeface="Roboto Condensed" charset="0"/>
                <a:cs typeface="Roboto Condensed" charset="0"/>
              </a:rPr>
              <a:t>Assimilate</a:t>
            </a:r>
            <a:r>
              <a:rPr lang="sv-SE" sz="2800" b="1" dirty="0">
                <a:latin typeface="Roboto Condensed" charset="0"/>
                <a:ea typeface="Roboto Condensed" charset="0"/>
                <a:cs typeface="Roboto Condensed" charset="0"/>
              </a:rPr>
              <a:t>/</a:t>
            </a:r>
            <a:br>
              <a:rPr lang="sv-SE" sz="2800" b="1" dirty="0">
                <a:latin typeface="Roboto Condensed" charset="0"/>
                <a:ea typeface="Roboto Condensed" charset="0"/>
                <a:cs typeface="Roboto Condensed" charset="0"/>
              </a:rPr>
            </a:br>
            <a:r>
              <a:rPr lang="sv-SE" sz="2800" b="1" dirty="0" err="1">
                <a:latin typeface="Roboto Condensed" charset="0"/>
                <a:ea typeface="Roboto Condensed" charset="0"/>
                <a:cs typeface="Roboto Condensed" charset="0"/>
              </a:rPr>
              <a:t>Subsume</a:t>
            </a:r>
            <a:endParaRPr lang="sv-SE" sz="2800" b="1" dirty="0">
              <a:latin typeface="Roboto Condensed" charset="0"/>
              <a:ea typeface="Roboto Condensed" charset="0"/>
              <a:cs typeface="Roboto Condensed" charset="0"/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4848229" y="3448168"/>
            <a:ext cx="2813050" cy="54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55563" indent="-55563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charset="0"/>
              <a:buNone/>
            </a:pPr>
            <a:r>
              <a:rPr lang="sv-SE" sz="2800" b="1" dirty="0">
                <a:latin typeface="Roboto Condensed" charset="0"/>
                <a:ea typeface="Roboto Condensed" charset="0"/>
                <a:cs typeface="Roboto Condensed" charset="0"/>
              </a:rPr>
              <a:t> </a:t>
            </a:r>
            <a:r>
              <a:rPr lang="sv-SE" sz="2800" b="1" dirty="0" err="1">
                <a:latin typeface="Roboto Condensed" charset="0"/>
                <a:ea typeface="Roboto Condensed" charset="0"/>
                <a:cs typeface="Roboto Condensed" charset="0"/>
              </a:rPr>
              <a:t>Expand</a:t>
            </a:r>
            <a:r>
              <a:rPr lang="sv-SE" sz="2800" b="1" dirty="0">
                <a:latin typeface="Roboto Condensed" charset="0"/>
                <a:ea typeface="Roboto Condensed" charset="0"/>
                <a:cs typeface="Roboto Condensed" charset="0"/>
              </a:rPr>
              <a:t>/</a:t>
            </a:r>
            <a:br>
              <a:rPr lang="sv-SE" sz="2800" b="1" dirty="0">
                <a:latin typeface="Roboto Condensed" charset="0"/>
                <a:ea typeface="Roboto Condensed" charset="0"/>
                <a:cs typeface="Roboto Condensed" charset="0"/>
              </a:rPr>
            </a:br>
            <a:r>
              <a:rPr lang="sv-SE" sz="2800" b="1" dirty="0">
                <a:latin typeface="Roboto Condensed" charset="0"/>
                <a:ea typeface="Roboto Condensed" charset="0"/>
                <a:cs typeface="Roboto Condensed" charset="0"/>
              </a:rPr>
              <a:t>Widen</a:t>
            </a:r>
          </a:p>
        </p:txBody>
      </p:sp>
      <p:sp>
        <p:nvSpPr>
          <p:cNvPr id="12" name="AutoShape 8"/>
          <p:cNvSpPr>
            <a:spLocks noChangeArrowheads="1"/>
          </p:cNvSpPr>
          <p:nvPr/>
        </p:nvSpPr>
        <p:spPr bwMode="auto">
          <a:xfrm>
            <a:off x="2098674" y="4538663"/>
            <a:ext cx="485775" cy="976312"/>
          </a:xfrm>
          <a:prstGeom prst="downArrow">
            <a:avLst>
              <a:gd name="adj1" fmla="val 50000"/>
              <a:gd name="adj2" fmla="val 50245"/>
            </a:avLst>
          </a:prstGeom>
          <a:solidFill>
            <a:srgbClr val="D6009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13" name="AutoShape 9"/>
          <p:cNvSpPr>
            <a:spLocks noChangeArrowheads="1"/>
          </p:cNvSpPr>
          <p:nvPr/>
        </p:nvSpPr>
        <p:spPr bwMode="auto">
          <a:xfrm>
            <a:off x="5326060" y="4522788"/>
            <a:ext cx="485775" cy="976312"/>
          </a:xfrm>
          <a:prstGeom prst="downArrow">
            <a:avLst>
              <a:gd name="adj1" fmla="val 50000"/>
              <a:gd name="adj2" fmla="val 50245"/>
            </a:avLst>
          </a:prstGeom>
          <a:solidFill>
            <a:srgbClr val="3366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7966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utoUpdateAnimBg="0"/>
      <p:bldP spid="10" grpId="0" build="p" autoUpdateAnimBg="0"/>
      <p:bldP spid="12" grpId="0" animBg="1"/>
      <p:bldP spid="1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803" name="Rectangle 19"/>
          <p:cNvSpPr>
            <a:spLocks noChangeArrowheads="1"/>
          </p:cNvSpPr>
          <p:nvPr/>
        </p:nvSpPr>
        <p:spPr bwMode="auto">
          <a:xfrm rot="-1666923">
            <a:off x="2209800" y="2514600"/>
            <a:ext cx="2357438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charset="0"/>
              <a:buNone/>
            </a:pPr>
            <a:r>
              <a:rPr lang="sv-SE" sz="2400" dirty="0">
                <a:latin typeface="Roboto Condensed Light" charset="0"/>
                <a:ea typeface="Roboto Condensed Light" charset="0"/>
                <a:cs typeface="Roboto Condensed Light" charset="0"/>
              </a:rPr>
              <a:t> </a:t>
            </a:r>
            <a:r>
              <a:rPr lang="sv-SE" sz="2400" dirty="0" err="1">
                <a:latin typeface="Roboto Condensed Light" charset="0"/>
                <a:ea typeface="Roboto Condensed Light" charset="0"/>
                <a:cs typeface="Roboto Condensed Light" charset="0"/>
              </a:rPr>
              <a:t>Can</a:t>
            </a:r>
            <a:r>
              <a:rPr lang="sv-SE" sz="2400" dirty="0">
                <a:latin typeface="Roboto Condensed Light" charset="0"/>
                <a:ea typeface="Roboto Condensed Light" charset="0"/>
                <a:cs typeface="Roboto Condensed Light" charset="0"/>
              </a:rPr>
              <a:t> not</a:t>
            </a:r>
          </a:p>
        </p:txBody>
      </p:sp>
      <p:sp>
        <p:nvSpPr>
          <p:cNvPr id="118804" name="Rectangle 20"/>
          <p:cNvSpPr>
            <a:spLocks noChangeArrowheads="1"/>
          </p:cNvSpPr>
          <p:nvPr/>
        </p:nvSpPr>
        <p:spPr bwMode="auto">
          <a:xfrm rot="9681">
            <a:off x="2381248" y="3429118"/>
            <a:ext cx="2505112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charset="0"/>
              <a:buNone/>
            </a:pPr>
            <a:r>
              <a:rPr lang="sv-SE" sz="2400" dirty="0">
                <a:latin typeface="Roboto Condensed Light" charset="0"/>
                <a:ea typeface="Roboto Condensed Light" charset="0"/>
                <a:cs typeface="Roboto Condensed Light" charset="0"/>
              </a:rPr>
              <a:t> </a:t>
            </a:r>
            <a:r>
              <a:rPr lang="sv-SE" sz="2400" dirty="0" err="1">
                <a:latin typeface="Roboto Condensed Light" charset="0"/>
                <a:ea typeface="Roboto Condensed Light" charset="0"/>
                <a:cs typeface="Roboto Condensed Light" charset="0"/>
              </a:rPr>
              <a:t>Need</a:t>
            </a:r>
            <a:r>
              <a:rPr lang="sv-SE" sz="2400" dirty="0">
                <a:latin typeface="Roboto Condensed Light" charset="0"/>
                <a:ea typeface="Roboto Condensed Light" charset="0"/>
                <a:cs typeface="Roboto Condensed Light" charset="0"/>
              </a:rPr>
              <a:t> </a:t>
            </a:r>
            <a:r>
              <a:rPr lang="sv-SE" sz="2400" dirty="0" err="1">
                <a:latin typeface="Roboto Condensed Light" charset="0"/>
                <a:ea typeface="Roboto Condensed Light" charset="0"/>
                <a:cs typeface="Roboto Condensed Light" charset="0"/>
              </a:rPr>
              <a:t>protection</a:t>
            </a:r>
            <a:endParaRPr lang="sv-SE" sz="2400" dirty="0"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118806" name="Rectangle 22"/>
          <p:cNvSpPr>
            <a:spLocks noChangeArrowheads="1"/>
          </p:cNvSpPr>
          <p:nvPr/>
        </p:nvSpPr>
        <p:spPr bwMode="auto">
          <a:xfrm rot="1163969">
            <a:off x="2243138" y="4259263"/>
            <a:ext cx="2133600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charset="0"/>
              <a:buNone/>
            </a:pPr>
            <a:r>
              <a:rPr lang="sv-SE" sz="2400">
                <a:latin typeface="Roboto Condensed Light" charset="0"/>
                <a:ea typeface="Roboto Condensed Light" charset="0"/>
                <a:cs typeface="Roboto Condensed Light" charset="0"/>
              </a:rPr>
              <a:t> Do not </a:t>
            </a:r>
            <a:r>
              <a:rPr lang="sv-SE" sz="2400" dirty="0" err="1">
                <a:latin typeface="Roboto Condensed Light" charset="0"/>
                <a:ea typeface="Roboto Condensed Light" charset="0"/>
                <a:cs typeface="Roboto Condensed Light" charset="0"/>
              </a:rPr>
              <a:t>want</a:t>
            </a:r>
            <a:r>
              <a:rPr lang="sv-SE" sz="2400" dirty="0">
                <a:latin typeface="Roboto Condensed Light" charset="0"/>
                <a:ea typeface="Roboto Condensed Light" charset="0"/>
                <a:cs typeface="Roboto Condensed Light" charset="0"/>
              </a:rPr>
              <a:t> to </a:t>
            </a:r>
            <a:r>
              <a:rPr lang="sv-SE" sz="2400" dirty="0" err="1">
                <a:latin typeface="Roboto Condensed Light" charset="0"/>
                <a:ea typeface="Roboto Condensed Light" charset="0"/>
                <a:cs typeface="Roboto Condensed Light" charset="0"/>
              </a:rPr>
              <a:t>contribute</a:t>
            </a:r>
            <a:endParaRPr lang="sv-SE" sz="2400" dirty="0"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118808" name="Rectangle 24"/>
          <p:cNvSpPr>
            <a:spLocks noChangeArrowheads="1"/>
          </p:cNvSpPr>
          <p:nvPr/>
        </p:nvSpPr>
        <p:spPr bwMode="auto">
          <a:xfrm rot="1577872">
            <a:off x="5943600" y="2819400"/>
            <a:ext cx="84137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charset="0"/>
              <a:buNone/>
            </a:pPr>
            <a:r>
              <a:rPr lang="sv-SE" sz="2400" dirty="0">
                <a:latin typeface="Roboto Condensed Light" charset="0"/>
                <a:ea typeface="Roboto Condensed Light" charset="0"/>
                <a:cs typeface="Roboto Condensed Light" charset="0"/>
              </a:rPr>
              <a:t> </a:t>
            </a:r>
            <a:r>
              <a:rPr lang="sv-SE" sz="2400" dirty="0" err="1">
                <a:latin typeface="Roboto Condensed Light" charset="0"/>
                <a:ea typeface="Roboto Condensed Light" charset="0"/>
                <a:cs typeface="Roboto Condensed Light" charset="0"/>
              </a:rPr>
              <a:t>Can</a:t>
            </a:r>
            <a:r>
              <a:rPr lang="sv-SE" sz="2400" dirty="0">
                <a:latin typeface="Roboto Condensed Light" charset="0"/>
                <a:ea typeface="Roboto Condensed Light" charset="0"/>
                <a:cs typeface="Roboto Condensed Light" charset="0"/>
              </a:rPr>
              <a:t> </a:t>
            </a:r>
          </a:p>
        </p:txBody>
      </p:sp>
      <p:sp>
        <p:nvSpPr>
          <p:cNvPr id="118809" name="Rectangle 25"/>
          <p:cNvSpPr>
            <a:spLocks noChangeArrowheads="1"/>
          </p:cNvSpPr>
          <p:nvPr/>
        </p:nvSpPr>
        <p:spPr bwMode="auto">
          <a:xfrm rot="5120">
            <a:off x="4733928" y="3447905"/>
            <a:ext cx="202405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charset="0"/>
              <a:buNone/>
            </a:pPr>
            <a:r>
              <a:rPr lang="sv-SE" sz="2400" dirty="0">
                <a:latin typeface="Roboto Condensed Light" charset="0"/>
                <a:ea typeface="Roboto Condensed Light" charset="0"/>
                <a:cs typeface="Roboto Condensed Light" charset="0"/>
              </a:rPr>
              <a:t> </a:t>
            </a:r>
            <a:r>
              <a:rPr lang="sv-SE" sz="2400" dirty="0" err="1">
                <a:latin typeface="Roboto Condensed Light" charset="0"/>
                <a:ea typeface="Roboto Condensed Light" charset="0"/>
                <a:cs typeface="Roboto Condensed Light" charset="0"/>
              </a:rPr>
              <a:t>Need</a:t>
            </a:r>
            <a:r>
              <a:rPr lang="sv-SE" sz="2400" dirty="0">
                <a:latin typeface="Roboto Condensed Light" charset="0"/>
                <a:ea typeface="Roboto Condensed Light" charset="0"/>
                <a:cs typeface="Roboto Condensed Light" charset="0"/>
              </a:rPr>
              <a:t> </a:t>
            </a:r>
            <a:r>
              <a:rPr lang="sv-SE" sz="2400" dirty="0" err="1">
                <a:latin typeface="Roboto Condensed Light" charset="0"/>
                <a:ea typeface="Roboto Condensed Light" charset="0"/>
                <a:cs typeface="Roboto Condensed Light" charset="0"/>
              </a:rPr>
              <a:t>credence</a:t>
            </a:r>
            <a:r>
              <a:rPr lang="sv-SE" sz="2400" dirty="0">
                <a:latin typeface="Roboto Condensed Light" charset="0"/>
                <a:ea typeface="Roboto Condensed Light" charset="0"/>
                <a:cs typeface="Roboto Condensed Light" charset="0"/>
              </a:rPr>
              <a:t> </a:t>
            </a:r>
          </a:p>
        </p:txBody>
      </p:sp>
      <p:sp>
        <p:nvSpPr>
          <p:cNvPr id="118811" name="Rectangle 27"/>
          <p:cNvSpPr>
            <a:spLocks noChangeArrowheads="1"/>
          </p:cNvSpPr>
          <p:nvPr/>
        </p:nvSpPr>
        <p:spPr bwMode="auto">
          <a:xfrm rot="-1342183">
            <a:off x="5397500" y="4178300"/>
            <a:ext cx="1703388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charset="0"/>
              <a:buNone/>
            </a:pPr>
            <a:r>
              <a:rPr lang="sv-SE" sz="2400" dirty="0">
                <a:latin typeface="Roboto Condensed Light" charset="0"/>
                <a:ea typeface="Roboto Condensed Light" charset="0"/>
                <a:cs typeface="Roboto Condensed Light" charset="0"/>
              </a:rPr>
              <a:t> </a:t>
            </a:r>
            <a:r>
              <a:rPr lang="sv-SE" sz="2400" dirty="0" err="1">
                <a:latin typeface="Roboto Condensed Light" charset="0"/>
                <a:ea typeface="Roboto Condensed Light" charset="0"/>
                <a:cs typeface="Roboto Condensed Light" charset="0"/>
              </a:rPr>
              <a:t>Want</a:t>
            </a:r>
            <a:r>
              <a:rPr lang="sv-SE" sz="2400" dirty="0">
                <a:latin typeface="Roboto Condensed Light" charset="0"/>
                <a:ea typeface="Roboto Condensed Light" charset="0"/>
                <a:cs typeface="Roboto Condensed Light" charset="0"/>
              </a:rPr>
              <a:t> to </a:t>
            </a:r>
            <a:r>
              <a:rPr lang="sv-SE" sz="2400" dirty="0" err="1">
                <a:latin typeface="Roboto Condensed Light" charset="0"/>
                <a:ea typeface="Roboto Condensed Light" charset="0"/>
                <a:cs typeface="Roboto Condensed Light" charset="0"/>
              </a:rPr>
              <a:t>contribute</a:t>
            </a:r>
            <a:endParaRPr lang="sv-SE" sz="2400" dirty="0"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13" name="Rectangle 2050" descr="Large confetti"/>
          <p:cNvSpPr txBox="1">
            <a:spLocks noChangeArrowheads="1"/>
          </p:cNvSpPr>
          <p:nvPr/>
        </p:nvSpPr>
        <p:spPr>
          <a:xfrm>
            <a:off x="439735" y="996317"/>
            <a:ext cx="7772400" cy="68262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eaLnBrk="1" hangingPunct="1">
              <a:defRPr/>
            </a:pPr>
            <a:r>
              <a:rPr lang="en-GB" sz="3600" kern="0" dirty="0">
                <a:solidFill>
                  <a:schemeClr val="tx1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  <a:t>Views on young people</a:t>
            </a:r>
          </a:p>
        </p:txBody>
      </p:sp>
      <p:sp>
        <p:nvSpPr>
          <p:cNvPr id="12" name="Rubrik 1"/>
          <p:cNvSpPr txBox="1">
            <a:spLocks/>
          </p:cNvSpPr>
          <p:nvPr/>
        </p:nvSpPr>
        <p:spPr>
          <a:xfrm>
            <a:off x="457200" y="0"/>
            <a:ext cx="8229600" cy="865818"/>
          </a:xfrm>
          <a:prstGeom prst="rect">
            <a:avLst/>
          </a:prstGeom>
          <a:ln w="25400" cap="flat" cmpd="sng" algn="ctr">
            <a:solidFill>
              <a:srgbClr val="074052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4800" dirty="0">
                <a:solidFill>
                  <a:srgbClr val="007572"/>
                </a:solidFill>
                <a:latin typeface="Roboto Condensed" charset="0"/>
                <a:ea typeface="Roboto Condensed" charset="0"/>
                <a:cs typeface="Roboto Condensed" charset="0"/>
              </a:rPr>
              <a:t>What leads to participation?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505F4E8D-DA35-DB41-952C-7A7AC305ACFD}"/>
              </a:ext>
            </a:extLst>
          </p:cNvPr>
          <p:cNvSpPr txBox="1"/>
          <p:nvPr/>
        </p:nvSpPr>
        <p:spPr>
          <a:xfrm>
            <a:off x="625346" y="3394503"/>
            <a:ext cx="17206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800" b="1" dirty="0" err="1"/>
              <a:t>Assimilate</a:t>
            </a:r>
            <a:endParaRPr lang="sv-SE" sz="2800" b="1" dirty="0"/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2DABF25C-75F9-B84C-858D-8E060D6FF525}"/>
              </a:ext>
            </a:extLst>
          </p:cNvPr>
          <p:cNvSpPr txBox="1"/>
          <p:nvPr/>
        </p:nvSpPr>
        <p:spPr>
          <a:xfrm>
            <a:off x="7042477" y="3366739"/>
            <a:ext cx="12795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800" b="1" dirty="0" err="1"/>
              <a:t>Expand</a:t>
            </a:r>
            <a:endParaRPr lang="sv-SE" sz="2800" b="1" dirty="0"/>
          </a:p>
        </p:txBody>
      </p:sp>
    </p:spTree>
    <p:extLst>
      <p:ext uri="{BB962C8B-B14F-4D97-AF65-F5344CB8AC3E}">
        <p14:creationId xmlns:p14="http://schemas.microsoft.com/office/powerpoint/2010/main" val="1272517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803" grpId="0" autoUpdateAnimBg="0"/>
      <p:bldP spid="118804" grpId="0" autoUpdateAnimBg="0"/>
      <p:bldP spid="118806" grpId="0" autoUpdateAnimBg="0"/>
      <p:bldP spid="118808" grpId="0" autoUpdateAnimBg="0"/>
      <p:bldP spid="118809" grpId="0" autoUpdateAnimBg="0"/>
      <p:bldP spid="118811" grpId="0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46" name="Rectangle 14"/>
          <p:cNvSpPr>
            <a:spLocks noChangeArrowheads="1"/>
          </p:cNvSpPr>
          <p:nvPr/>
        </p:nvSpPr>
        <p:spPr bwMode="auto">
          <a:xfrm rot="-1666923">
            <a:off x="2133600" y="2438400"/>
            <a:ext cx="2357438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charset="0"/>
              <a:buNone/>
            </a:pPr>
            <a:r>
              <a:rPr lang="sv-SE" sz="2400" dirty="0" err="1">
                <a:latin typeface="Roboto Condensed Light" charset="0"/>
                <a:ea typeface="Roboto Condensed Light" charset="0"/>
                <a:cs typeface="Roboto Condensed Light" charset="0"/>
              </a:rPr>
              <a:t>Give</a:t>
            </a:r>
            <a:r>
              <a:rPr lang="sv-SE" sz="2400" dirty="0">
                <a:latin typeface="Roboto Condensed Light" charset="0"/>
                <a:ea typeface="Roboto Condensed Light" charset="0"/>
                <a:cs typeface="Roboto Condensed Light" charset="0"/>
              </a:rPr>
              <a:t> </a:t>
            </a:r>
            <a:r>
              <a:rPr lang="sv-SE" sz="2400" dirty="0" err="1">
                <a:latin typeface="Roboto Condensed Light" charset="0"/>
                <a:ea typeface="Roboto Condensed Light" charset="0"/>
                <a:cs typeface="Roboto Condensed Light" charset="0"/>
              </a:rPr>
              <a:t>answers</a:t>
            </a:r>
            <a:endParaRPr lang="sv-SE" sz="2400" dirty="0"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120847" name="Rectangle 15"/>
          <p:cNvSpPr>
            <a:spLocks noChangeArrowheads="1"/>
          </p:cNvSpPr>
          <p:nvPr/>
        </p:nvSpPr>
        <p:spPr bwMode="auto">
          <a:xfrm>
            <a:off x="2438400" y="3505200"/>
            <a:ext cx="2286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charset="0"/>
              <a:buNone/>
            </a:pPr>
            <a:r>
              <a:rPr lang="sv-SE" sz="2400">
                <a:latin typeface="Roboto Condensed Light" charset="0"/>
                <a:ea typeface="Roboto Condensed Light" charset="0"/>
                <a:cs typeface="Roboto Condensed Light" charset="0"/>
              </a:rPr>
              <a:t>Reactive</a:t>
            </a:r>
            <a:endParaRPr lang="sv-SE" sz="2400" dirty="0"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120848" name="Rectangle 16"/>
          <p:cNvSpPr>
            <a:spLocks noChangeArrowheads="1"/>
          </p:cNvSpPr>
          <p:nvPr/>
        </p:nvSpPr>
        <p:spPr bwMode="auto">
          <a:xfrm rot="1163969">
            <a:off x="2252663" y="4244975"/>
            <a:ext cx="1077912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charset="0"/>
              <a:buNone/>
            </a:pPr>
            <a:r>
              <a:rPr lang="sv-SE" sz="2400">
                <a:latin typeface="Roboto Condensed Light" charset="0"/>
                <a:ea typeface="Roboto Condensed Light" charset="0"/>
                <a:cs typeface="Roboto Condensed Light" charset="0"/>
              </a:rPr>
              <a:t>Guide</a:t>
            </a:r>
          </a:p>
        </p:txBody>
      </p:sp>
      <p:sp>
        <p:nvSpPr>
          <p:cNvPr id="120850" name="Rectangle 18"/>
          <p:cNvSpPr>
            <a:spLocks noChangeArrowheads="1"/>
          </p:cNvSpPr>
          <p:nvPr/>
        </p:nvSpPr>
        <p:spPr bwMode="auto">
          <a:xfrm rot="1098383">
            <a:off x="4805246" y="2666668"/>
            <a:ext cx="229281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charset="0"/>
              <a:buNone/>
            </a:pPr>
            <a:r>
              <a:rPr lang="sv-SE" sz="2400" dirty="0">
                <a:latin typeface="Roboto Condensed Light" charset="0"/>
                <a:ea typeface="Roboto Condensed Light" charset="0"/>
                <a:cs typeface="Roboto Condensed Light" charset="0"/>
              </a:rPr>
              <a:t>Ask </a:t>
            </a:r>
            <a:r>
              <a:rPr lang="sv-SE" sz="2400" dirty="0" err="1">
                <a:latin typeface="Roboto Condensed Light" charset="0"/>
                <a:ea typeface="Roboto Condensed Light" charset="0"/>
                <a:cs typeface="Roboto Condensed Light" charset="0"/>
              </a:rPr>
              <a:t>questions</a:t>
            </a:r>
            <a:endParaRPr lang="sv-SE" sz="2400" dirty="0"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120851" name="Rectangle 19"/>
          <p:cNvSpPr>
            <a:spLocks noChangeArrowheads="1"/>
          </p:cNvSpPr>
          <p:nvPr/>
        </p:nvSpPr>
        <p:spPr bwMode="auto">
          <a:xfrm>
            <a:off x="5105194" y="3492500"/>
            <a:ext cx="1698831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charset="0"/>
              <a:buNone/>
            </a:pPr>
            <a:r>
              <a:rPr lang="sv-SE" sz="2400">
                <a:latin typeface="Roboto Condensed Light" charset="0"/>
                <a:ea typeface="Roboto Condensed Light" charset="0"/>
                <a:cs typeface="Roboto Condensed Light" charset="0"/>
              </a:rPr>
              <a:t> </a:t>
            </a:r>
            <a:r>
              <a:rPr lang="sv-SE" sz="2400" dirty="0" err="1">
                <a:latin typeface="Roboto Condensed Light" charset="0"/>
                <a:ea typeface="Roboto Condensed Light" charset="0"/>
                <a:cs typeface="Roboto Condensed Light" charset="0"/>
              </a:rPr>
              <a:t>Proactive</a:t>
            </a:r>
            <a:endParaRPr lang="sv-SE" sz="2400" dirty="0"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120852" name="Rectangle 20"/>
          <p:cNvSpPr>
            <a:spLocks noChangeArrowheads="1"/>
          </p:cNvSpPr>
          <p:nvPr/>
        </p:nvSpPr>
        <p:spPr bwMode="auto">
          <a:xfrm rot="-1358808">
            <a:off x="5607050" y="4090988"/>
            <a:ext cx="1457325" cy="474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charset="0"/>
              <a:buNone/>
            </a:pPr>
            <a:r>
              <a:rPr lang="sv-SE" sz="2400">
                <a:latin typeface="Roboto Condensed Light" charset="0"/>
                <a:ea typeface="Roboto Condensed Light" charset="0"/>
                <a:cs typeface="Roboto Condensed Light" charset="0"/>
              </a:rPr>
              <a:t> Coach</a:t>
            </a:r>
          </a:p>
        </p:txBody>
      </p:sp>
      <p:sp>
        <p:nvSpPr>
          <p:cNvPr id="13" name="Rectangle 2050" descr="Large confetti"/>
          <p:cNvSpPr txBox="1">
            <a:spLocks noChangeArrowheads="1"/>
          </p:cNvSpPr>
          <p:nvPr/>
        </p:nvSpPr>
        <p:spPr>
          <a:xfrm>
            <a:off x="439735" y="1006099"/>
            <a:ext cx="7772400" cy="68262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eaLnBrk="1" hangingPunct="1">
              <a:defRPr/>
            </a:pPr>
            <a:r>
              <a:rPr lang="en-GB" sz="3600" kern="0" dirty="0">
                <a:solidFill>
                  <a:schemeClr val="tx1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  <a:t>Views on the mission</a:t>
            </a:r>
          </a:p>
        </p:txBody>
      </p:sp>
      <p:sp>
        <p:nvSpPr>
          <p:cNvPr id="12" name="Rubrik 1"/>
          <p:cNvSpPr txBox="1">
            <a:spLocks/>
          </p:cNvSpPr>
          <p:nvPr/>
        </p:nvSpPr>
        <p:spPr>
          <a:xfrm>
            <a:off x="457200" y="0"/>
            <a:ext cx="8229600" cy="865818"/>
          </a:xfrm>
          <a:prstGeom prst="rect">
            <a:avLst/>
          </a:prstGeom>
          <a:ln w="25400" cap="flat" cmpd="sng" algn="ctr">
            <a:solidFill>
              <a:srgbClr val="074052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4800" dirty="0">
                <a:solidFill>
                  <a:srgbClr val="007572"/>
                </a:solidFill>
                <a:latin typeface="Roboto Condensed" charset="0"/>
                <a:ea typeface="Roboto Condensed" charset="0"/>
                <a:cs typeface="Roboto Condensed" charset="0"/>
              </a:rPr>
              <a:t>What leads to participation?</a:t>
            </a: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CCEFC7AD-C744-B249-ADC8-5A8E94D03C82}"/>
              </a:ext>
            </a:extLst>
          </p:cNvPr>
          <p:cNvSpPr txBox="1"/>
          <p:nvPr/>
        </p:nvSpPr>
        <p:spPr>
          <a:xfrm>
            <a:off x="625346" y="3394503"/>
            <a:ext cx="17206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800" b="1" dirty="0" err="1"/>
              <a:t>Assimilate</a:t>
            </a:r>
            <a:endParaRPr lang="sv-SE" sz="2800" b="1" dirty="0"/>
          </a:p>
        </p:txBody>
      </p:sp>
      <p:sp>
        <p:nvSpPr>
          <p:cNvPr id="16" name="textruta 15">
            <a:extLst>
              <a:ext uri="{FF2B5EF4-FFF2-40B4-BE49-F238E27FC236}">
                <a16:creationId xmlns:a16="http://schemas.microsoft.com/office/drawing/2014/main" id="{FC013F5E-3422-B144-A053-BB7583693CBD}"/>
              </a:ext>
            </a:extLst>
          </p:cNvPr>
          <p:cNvSpPr txBox="1"/>
          <p:nvPr/>
        </p:nvSpPr>
        <p:spPr>
          <a:xfrm>
            <a:off x="7042477" y="3366739"/>
            <a:ext cx="12795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800" b="1" dirty="0" err="1"/>
              <a:t>Expand</a:t>
            </a:r>
            <a:endParaRPr lang="sv-SE" sz="2800" b="1" dirty="0"/>
          </a:p>
        </p:txBody>
      </p:sp>
    </p:spTree>
    <p:extLst>
      <p:ext uri="{BB962C8B-B14F-4D97-AF65-F5344CB8AC3E}">
        <p14:creationId xmlns:p14="http://schemas.microsoft.com/office/powerpoint/2010/main" val="1237378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46" grpId="0" autoUpdateAnimBg="0"/>
      <p:bldP spid="120847" grpId="0" autoUpdateAnimBg="0"/>
      <p:bldP spid="120848" grpId="0" autoUpdateAnimBg="0"/>
      <p:bldP spid="120850" grpId="0" autoUpdateAnimBg="0"/>
      <p:bldP spid="120851" grpId="0" autoUpdateAnimBg="0"/>
      <p:bldP spid="120852" grpId="0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46" name="Rectangle 18"/>
          <p:cNvSpPr>
            <a:spLocks noChangeArrowheads="1"/>
          </p:cNvSpPr>
          <p:nvPr/>
        </p:nvSpPr>
        <p:spPr bwMode="auto">
          <a:xfrm rot="-1052967">
            <a:off x="2274888" y="2605088"/>
            <a:ext cx="1771650" cy="45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charset="0"/>
              <a:buNone/>
            </a:pPr>
            <a:r>
              <a:rPr lang="en-GB" sz="2400" dirty="0">
                <a:latin typeface="Roboto Condensed Light" charset="0"/>
                <a:ea typeface="Roboto Condensed Light" charset="0"/>
                <a:cs typeface="Roboto Condensed Light" charset="0"/>
              </a:rPr>
              <a:t>One issue</a:t>
            </a:r>
          </a:p>
        </p:txBody>
      </p:sp>
      <p:sp>
        <p:nvSpPr>
          <p:cNvPr id="124947" name="Rectangle 19"/>
          <p:cNvSpPr>
            <a:spLocks noChangeArrowheads="1"/>
          </p:cNvSpPr>
          <p:nvPr/>
        </p:nvSpPr>
        <p:spPr bwMode="auto">
          <a:xfrm>
            <a:off x="2411413" y="3429000"/>
            <a:ext cx="242887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charset="0"/>
              <a:buNone/>
            </a:pPr>
            <a:r>
              <a:rPr lang="sv-SE" sz="2400">
                <a:latin typeface="Roboto Condensed Light" charset="0"/>
                <a:ea typeface="Roboto Condensed Light" charset="0"/>
                <a:cs typeface="Roboto Condensed Light" charset="0"/>
              </a:rPr>
              <a:t>To chose</a:t>
            </a:r>
          </a:p>
        </p:txBody>
      </p:sp>
      <p:sp>
        <p:nvSpPr>
          <p:cNvPr id="124948" name="Rectangle 20"/>
          <p:cNvSpPr>
            <a:spLocks noChangeArrowheads="1"/>
          </p:cNvSpPr>
          <p:nvPr/>
        </p:nvSpPr>
        <p:spPr bwMode="auto">
          <a:xfrm rot="1163969">
            <a:off x="2257818" y="4116793"/>
            <a:ext cx="1480740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charset="0"/>
              <a:buNone/>
            </a:pPr>
            <a:r>
              <a:rPr lang="en-GB" sz="2400" dirty="0">
                <a:latin typeface="Roboto Condensed Light" charset="0"/>
                <a:ea typeface="Roboto Condensed Light" charset="0"/>
                <a:cs typeface="Roboto Condensed Light" charset="0"/>
              </a:rPr>
              <a:t>To have assistants</a:t>
            </a:r>
          </a:p>
        </p:txBody>
      </p:sp>
      <p:sp>
        <p:nvSpPr>
          <p:cNvPr id="124950" name="Rectangle 22"/>
          <p:cNvSpPr>
            <a:spLocks noChangeArrowheads="1"/>
          </p:cNvSpPr>
          <p:nvPr/>
        </p:nvSpPr>
        <p:spPr bwMode="auto">
          <a:xfrm rot="1288004">
            <a:off x="4876800" y="2743200"/>
            <a:ext cx="21240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charset="0"/>
              <a:buNone/>
            </a:pPr>
            <a:r>
              <a:rPr lang="sv-SE" sz="2400">
                <a:latin typeface="Roboto Condensed Light" charset="0"/>
                <a:ea typeface="Roboto Condensed Light" charset="0"/>
                <a:cs typeface="Roboto Condensed Light" charset="0"/>
              </a:rPr>
              <a:t>Starting</a:t>
            </a:r>
            <a:r>
              <a:rPr lang="sv-SE" sz="2400" dirty="0">
                <a:latin typeface="Roboto Condensed Light" charset="0"/>
                <a:ea typeface="Roboto Condensed Light" charset="0"/>
                <a:cs typeface="Roboto Condensed Light" charset="0"/>
              </a:rPr>
              <a:t> </a:t>
            </a:r>
            <a:r>
              <a:rPr lang="sv-SE" sz="2400" dirty="0" err="1">
                <a:latin typeface="Roboto Condensed Light" charset="0"/>
                <a:ea typeface="Roboto Condensed Light" charset="0"/>
                <a:cs typeface="Roboto Condensed Light" charset="0"/>
              </a:rPr>
              <a:t>point</a:t>
            </a:r>
            <a:endParaRPr lang="sv-SE" sz="2400" dirty="0"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124951" name="Rectangle 23"/>
          <p:cNvSpPr>
            <a:spLocks noChangeArrowheads="1"/>
          </p:cNvSpPr>
          <p:nvPr/>
        </p:nvSpPr>
        <p:spPr bwMode="auto">
          <a:xfrm>
            <a:off x="4856163" y="3429000"/>
            <a:ext cx="1947862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charset="0"/>
              <a:buNone/>
            </a:pPr>
            <a:r>
              <a:rPr lang="sv-SE" sz="2400" dirty="0">
                <a:latin typeface="Roboto Condensed Light" charset="0"/>
                <a:ea typeface="Roboto Condensed Light" charset="0"/>
                <a:cs typeface="Roboto Condensed Light" charset="0"/>
              </a:rPr>
              <a:t>To co-</a:t>
            </a:r>
            <a:r>
              <a:rPr lang="sv-SE" sz="2400" dirty="0" err="1">
                <a:latin typeface="Roboto Condensed Light" charset="0"/>
                <a:ea typeface="Roboto Condensed Light" charset="0"/>
                <a:cs typeface="Roboto Condensed Light" charset="0"/>
              </a:rPr>
              <a:t>create</a:t>
            </a:r>
            <a:endParaRPr lang="sv-SE" sz="2400" dirty="0"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124952" name="Rectangle 24"/>
          <p:cNvSpPr>
            <a:spLocks noChangeArrowheads="1"/>
          </p:cNvSpPr>
          <p:nvPr/>
        </p:nvSpPr>
        <p:spPr bwMode="auto">
          <a:xfrm rot="-1358808">
            <a:off x="5354638" y="3994150"/>
            <a:ext cx="1741487" cy="86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charset="0"/>
              <a:buNone/>
            </a:pPr>
            <a:r>
              <a:rPr lang="sv-SE" sz="2400">
                <a:latin typeface="Roboto Condensed Light" charset="0"/>
                <a:ea typeface="Roboto Condensed Light" charset="0"/>
                <a:cs typeface="Roboto Condensed Light" charset="0"/>
              </a:rPr>
              <a:t>To </a:t>
            </a:r>
            <a:r>
              <a:rPr lang="sv-SE" sz="2400" dirty="0" err="1">
                <a:latin typeface="Roboto Condensed Light" charset="0"/>
                <a:ea typeface="Roboto Condensed Light" charset="0"/>
                <a:cs typeface="Roboto Condensed Light" charset="0"/>
              </a:rPr>
              <a:t>give</a:t>
            </a:r>
            <a:endParaRPr lang="sv-SE" sz="2400" dirty="0">
              <a:latin typeface="Roboto Condensed Light" charset="0"/>
              <a:ea typeface="Roboto Condensed Light" charset="0"/>
              <a:cs typeface="Roboto Condensed Light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charset="0"/>
              <a:buNone/>
            </a:pPr>
            <a:r>
              <a:rPr lang="sv-SE" sz="2400" dirty="0" err="1">
                <a:latin typeface="Roboto Condensed Light" charset="0"/>
                <a:ea typeface="Roboto Condensed Light" charset="0"/>
                <a:cs typeface="Roboto Condensed Light" charset="0"/>
              </a:rPr>
              <a:t>assistance</a:t>
            </a:r>
            <a:endParaRPr lang="sv-SE" sz="2400" dirty="0"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13" name="Rectangle 2050" descr="Large confetti"/>
          <p:cNvSpPr txBox="1">
            <a:spLocks noChangeArrowheads="1"/>
          </p:cNvSpPr>
          <p:nvPr/>
        </p:nvSpPr>
        <p:spPr>
          <a:xfrm>
            <a:off x="442908" y="1006707"/>
            <a:ext cx="7772400" cy="68262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eaLnBrk="1" hangingPunct="1">
              <a:defRPr/>
            </a:pPr>
            <a:r>
              <a:rPr lang="en-GB" sz="3600" kern="0" dirty="0">
                <a:solidFill>
                  <a:schemeClr val="tx1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  <a:t>Views on participation</a:t>
            </a:r>
          </a:p>
        </p:txBody>
      </p:sp>
      <p:sp>
        <p:nvSpPr>
          <p:cNvPr id="12" name="Rubrik 1"/>
          <p:cNvSpPr txBox="1">
            <a:spLocks/>
          </p:cNvSpPr>
          <p:nvPr/>
        </p:nvSpPr>
        <p:spPr>
          <a:xfrm>
            <a:off x="457200" y="0"/>
            <a:ext cx="8229600" cy="865818"/>
          </a:xfrm>
          <a:prstGeom prst="rect">
            <a:avLst/>
          </a:prstGeom>
          <a:ln w="25400" cap="flat" cmpd="sng" algn="ctr">
            <a:solidFill>
              <a:srgbClr val="074052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4800" dirty="0">
                <a:solidFill>
                  <a:srgbClr val="007572"/>
                </a:solidFill>
                <a:latin typeface="Roboto Condensed" charset="0"/>
                <a:ea typeface="Roboto Condensed" charset="0"/>
                <a:cs typeface="Roboto Condensed" charset="0"/>
              </a:rPr>
              <a:t>What leads to participation?</a:t>
            </a: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6E068541-9790-2D41-84BD-99D24E0E22F2}"/>
              </a:ext>
            </a:extLst>
          </p:cNvPr>
          <p:cNvSpPr txBox="1"/>
          <p:nvPr/>
        </p:nvSpPr>
        <p:spPr>
          <a:xfrm>
            <a:off x="625346" y="3394503"/>
            <a:ext cx="17206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800" b="1" dirty="0" err="1"/>
              <a:t>Assimilate</a:t>
            </a:r>
            <a:endParaRPr lang="sv-SE" sz="2800" b="1" dirty="0"/>
          </a:p>
        </p:txBody>
      </p:sp>
      <p:sp>
        <p:nvSpPr>
          <p:cNvPr id="16" name="textruta 15">
            <a:extLst>
              <a:ext uri="{FF2B5EF4-FFF2-40B4-BE49-F238E27FC236}">
                <a16:creationId xmlns:a16="http://schemas.microsoft.com/office/drawing/2014/main" id="{FBED90B3-5E61-0847-98A2-07C98876746E}"/>
              </a:ext>
            </a:extLst>
          </p:cNvPr>
          <p:cNvSpPr txBox="1"/>
          <p:nvPr/>
        </p:nvSpPr>
        <p:spPr>
          <a:xfrm>
            <a:off x="7042477" y="3366739"/>
            <a:ext cx="12795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800" b="1" dirty="0" err="1"/>
              <a:t>Expand</a:t>
            </a:r>
            <a:endParaRPr lang="sv-SE" sz="2800" b="1" dirty="0"/>
          </a:p>
        </p:txBody>
      </p:sp>
    </p:spTree>
    <p:extLst>
      <p:ext uri="{BB962C8B-B14F-4D97-AF65-F5344CB8AC3E}">
        <p14:creationId xmlns:p14="http://schemas.microsoft.com/office/powerpoint/2010/main" val="268200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46" grpId="0" autoUpdateAnimBg="0"/>
      <p:bldP spid="124947" grpId="0" autoUpdateAnimBg="0"/>
      <p:bldP spid="124948" grpId="0" autoUpdateAnimBg="0"/>
      <p:bldP spid="124950" grpId="0" autoUpdateAnimBg="0"/>
      <p:bldP spid="124951" grpId="0" autoUpdateAnimBg="0"/>
      <p:bldP spid="124952" grpId="0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46" name="Rectangle 18"/>
          <p:cNvSpPr>
            <a:spLocks noChangeArrowheads="1"/>
          </p:cNvSpPr>
          <p:nvPr/>
        </p:nvSpPr>
        <p:spPr bwMode="auto">
          <a:xfrm rot="-1052967">
            <a:off x="2138228" y="2258041"/>
            <a:ext cx="1771650" cy="694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12700" indent="-127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charset="0"/>
              <a:buNone/>
            </a:pPr>
            <a:r>
              <a:rPr lang="en-GB" sz="2400" dirty="0">
                <a:latin typeface="Roboto Condensed Light" charset="0"/>
                <a:ea typeface="Roboto Condensed Light" charset="0"/>
                <a:cs typeface="Roboto Condensed Light" charset="0"/>
              </a:rPr>
              <a:t>Assessment in advance</a:t>
            </a:r>
          </a:p>
        </p:txBody>
      </p:sp>
      <p:sp>
        <p:nvSpPr>
          <p:cNvPr id="124947" name="Rectangle 19"/>
          <p:cNvSpPr>
            <a:spLocks noChangeArrowheads="1"/>
          </p:cNvSpPr>
          <p:nvPr/>
        </p:nvSpPr>
        <p:spPr bwMode="auto">
          <a:xfrm>
            <a:off x="2411414" y="3429000"/>
            <a:ext cx="1816126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12700" indent="-127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charset="0"/>
              <a:buNone/>
            </a:pPr>
            <a:r>
              <a:rPr lang="sv-SE" sz="2400" dirty="0">
                <a:latin typeface="Roboto Condensed Light" charset="0"/>
                <a:ea typeface="Roboto Condensed Light" charset="0"/>
                <a:cs typeface="Roboto Condensed Light" charset="0"/>
              </a:rPr>
              <a:t>Focus on the </a:t>
            </a:r>
            <a:r>
              <a:rPr lang="sv-SE" sz="2400" dirty="0" err="1">
                <a:latin typeface="Roboto Condensed Light" charset="0"/>
                <a:ea typeface="Roboto Condensed Light" charset="0"/>
                <a:cs typeface="Roboto Condensed Light" charset="0"/>
              </a:rPr>
              <a:t>product</a:t>
            </a:r>
            <a:endParaRPr lang="sv-SE" sz="2400" dirty="0"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124948" name="Rectangle 20"/>
          <p:cNvSpPr>
            <a:spLocks noChangeArrowheads="1"/>
          </p:cNvSpPr>
          <p:nvPr/>
        </p:nvSpPr>
        <p:spPr bwMode="auto">
          <a:xfrm rot="1163969">
            <a:off x="2043820" y="4531354"/>
            <a:ext cx="1721552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charset="0"/>
              <a:buNone/>
            </a:pPr>
            <a:r>
              <a:rPr lang="en-GB" sz="2400" dirty="0">
                <a:latin typeface="Roboto Condensed Light" charset="0"/>
                <a:ea typeface="Roboto Condensed Light" charset="0"/>
                <a:cs typeface="Roboto Condensed Light" charset="0"/>
              </a:rPr>
              <a:t>What do you want to do?</a:t>
            </a:r>
          </a:p>
        </p:txBody>
      </p:sp>
      <p:sp>
        <p:nvSpPr>
          <p:cNvPr id="124950" name="Rectangle 22"/>
          <p:cNvSpPr>
            <a:spLocks noChangeArrowheads="1"/>
          </p:cNvSpPr>
          <p:nvPr/>
        </p:nvSpPr>
        <p:spPr bwMode="auto">
          <a:xfrm rot="1288004">
            <a:off x="5121351" y="2502463"/>
            <a:ext cx="2124075" cy="732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12700" indent="-127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charset="0"/>
              <a:buNone/>
            </a:pPr>
            <a:r>
              <a:rPr lang="sv-SE" sz="2400" dirty="0" err="1">
                <a:latin typeface="Roboto Condensed Light" charset="0"/>
                <a:ea typeface="Roboto Condensed Light" charset="0"/>
                <a:cs typeface="Roboto Condensed Light" charset="0"/>
              </a:rPr>
              <a:t>Assessment</a:t>
            </a:r>
            <a:r>
              <a:rPr lang="sv-SE" sz="2400" dirty="0">
                <a:latin typeface="Roboto Condensed Light" charset="0"/>
                <a:ea typeface="Roboto Condensed Light" charset="0"/>
                <a:cs typeface="Roboto Condensed Light" charset="0"/>
              </a:rPr>
              <a:t> </a:t>
            </a:r>
            <a:r>
              <a:rPr lang="sv-SE" sz="2400" dirty="0" err="1">
                <a:latin typeface="Roboto Condensed Light" charset="0"/>
                <a:ea typeface="Roboto Condensed Light" charset="0"/>
                <a:cs typeface="Roboto Condensed Light" charset="0"/>
              </a:rPr>
              <a:t>along</a:t>
            </a:r>
            <a:r>
              <a:rPr lang="sv-SE" sz="2400" dirty="0">
                <a:latin typeface="Roboto Condensed Light" charset="0"/>
                <a:ea typeface="Roboto Condensed Light" charset="0"/>
                <a:cs typeface="Roboto Condensed Light" charset="0"/>
              </a:rPr>
              <a:t> the </a:t>
            </a:r>
            <a:r>
              <a:rPr lang="sv-SE" sz="2400" dirty="0" err="1">
                <a:latin typeface="Roboto Condensed Light" charset="0"/>
                <a:ea typeface="Roboto Condensed Light" charset="0"/>
                <a:cs typeface="Roboto Condensed Light" charset="0"/>
              </a:rPr>
              <a:t>way</a:t>
            </a:r>
            <a:endParaRPr lang="sv-SE" sz="2400" dirty="0"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124951" name="Rectangle 23"/>
          <p:cNvSpPr>
            <a:spLocks noChangeArrowheads="1"/>
          </p:cNvSpPr>
          <p:nvPr/>
        </p:nvSpPr>
        <p:spPr bwMode="auto">
          <a:xfrm>
            <a:off x="4856163" y="3429000"/>
            <a:ext cx="1947862" cy="757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12700" indent="-127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charset="0"/>
              <a:buNone/>
            </a:pPr>
            <a:r>
              <a:rPr lang="sv-SE" sz="2400" dirty="0">
                <a:latin typeface="Roboto Condensed Light" charset="0"/>
                <a:ea typeface="Roboto Condensed Light" charset="0"/>
                <a:cs typeface="Roboto Condensed Light" charset="0"/>
              </a:rPr>
              <a:t>Focus on the process</a:t>
            </a:r>
          </a:p>
        </p:txBody>
      </p:sp>
      <p:sp>
        <p:nvSpPr>
          <p:cNvPr id="124952" name="Rectangle 24"/>
          <p:cNvSpPr>
            <a:spLocks noChangeArrowheads="1"/>
          </p:cNvSpPr>
          <p:nvPr/>
        </p:nvSpPr>
        <p:spPr bwMode="auto">
          <a:xfrm rot="-1358808">
            <a:off x="5113871" y="4451648"/>
            <a:ext cx="2057930" cy="86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12700" indent="-127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charset="0"/>
              <a:buNone/>
            </a:pPr>
            <a:r>
              <a:rPr lang="sv-SE" sz="2400" dirty="0" err="1">
                <a:latin typeface="Roboto Condensed Light" charset="0"/>
                <a:ea typeface="Roboto Condensed Light" charset="0"/>
                <a:cs typeface="Roboto Condensed Light" charset="0"/>
              </a:rPr>
              <a:t>What</a:t>
            </a:r>
            <a:r>
              <a:rPr lang="sv-SE" sz="2400" dirty="0">
                <a:latin typeface="Roboto Condensed Light" charset="0"/>
                <a:ea typeface="Roboto Condensed Light" charset="0"/>
                <a:cs typeface="Roboto Condensed Light" charset="0"/>
              </a:rPr>
              <a:t> do </a:t>
            </a:r>
            <a:r>
              <a:rPr lang="sv-SE" sz="2400" dirty="0" err="1">
                <a:latin typeface="Roboto Condensed Light" charset="0"/>
                <a:ea typeface="Roboto Condensed Light" charset="0"/>
                <a:cs typeface="Roboto Condensed Light" charset="0"/>
              </a:rPr>
              <a:t>you</a:t>
            </a:r>
            <a:r>
              <a:rPr lang="sv-SE" sz="2400" dirty="0">
                <a:latin typeface="Roboto Condensed Light" charset="0"/>
                <a:ea typeface="Roboto Condensed Light" charset="0"/>
                <a:cs typeface="Roboto Condensed Light" charset="0"/>
              </a:rPr>
              <a:t> </a:t>
            </a:r>
            <a:r>
              <a:rPr lang="sv-SE" sz="2400" dirty="0" err="1">
                <a:latin typeface="Roboto Condensed Light" charset="0"/>
                <a:ea typeface="Roboto Condensed Light" charset="0"/>
                <a:cs typeface="Roboto Condensed Light" charset="0"/>
              </a:rPr>
              <a:t>want</a:t>
            </a:r>
            <a:r>
              <a:rPr lang="sv-SE" sz="2400" dirty="0">
                <a:latin typeface="Roboto Condensed Light" charset="0"/>
                <a:ea typeface="Roboto Condensed Light" charset="0"/>
                <a:cs typeface="Roboto Condensed Light" charset="0"/>
              </a:rPr>
              <a:t> to </a:t>
            </a:r>
            <a:r>
              <a:rPr lang="sv-SE" sz="2400" dirty="0" err="1">
                <a:latin typeface="Roboto Condensed Light" charset="0"/>
                <a:ea typeface="Roboto Condensed Light" charset="0"/>
                <a:cs typeface="Roboto Condensed Light" charset="0"/>
              </a:rPr>
              <a:t>create</a:t>
            </a:r>
            <a:r>
              <a:rPr lang="sv-SE" sz="2400" dirty="0">
                <a:latin typeface="Roboto Condensed Light" charset="0"/>
                <a:ea typeface="Roboto Condensed Light" charset="0"/>
                <a:cs typeface="Roboto Condensed Light" charset="0"/>
              </a:rPr>
              <a:t>?</a:t>
            </a:r>
          </a:p>
        </p:txBody>
      </p:sp>
      <p:sp>
        <p:nvSpPr>
          <p:cNvPr id="13" name="Rectangle 2050" descr="Large confetti"/>
          <p:cNvSpPr txBox="1">
            <a:spLocks noChangeArrowheads="1"/>
          </p:cNvSpPr>
          <p:nvPr/>
        </p:nvSpPr>
        <p:spPr>
          <a:xfrm>
            <a:off x="442908" y="1006707"/>
            <a:ext cx="7772400" cy="68262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eaLnBrk="1" hangingPunct="1">
              <a:defRPr/>
            </a:pPr>
            <a:r>
              <a:rPr lang="en-GB" sz="3600" kern="0" dirty="0">
                <a:solidFill>
                  <a:schemeClr val="tx1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  <a:t>Methods and strategies</a:t>
            </a:r>
          </a:p>
        </p:txBody>
      </p:sp>
      <p:sp>
        <p:nvSpPr>
          <p:cNvPr id="12" name="Rubrik 1"/>
          <p:cNvSpPr txBox="1">
            <a:spLocks/>
          </p:cNvSpPr>
          <p:nvPr/>
        </p:nvSpPr>
        <p:spPr>
          <a:xfrm>
            <a:off x="457200" y="0"/>
            <a:ext cx="8229600" cy="865818"/>
          </a:xfrm>
          <a:prstGeom prst="rect">
            <a:avLst/>
          </a:prstGeom>
          <a:ln w="25400" cap="flat" cmpd="sng" algn="ctr">
            <a:solidFill>
              <a:srgbClr val="074052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4800" dirty="0">
                <a:solidFill>
                  <a:srgbClr val="007572"/>
                </a:solidFill>
                <a:latin typeface="Roboto Condensed" charset="0"/>
                <a:ea typeface="Roboto Condensed" charset="0"/>
                <a:cs typeface="Roboto Condensed" charset="0"/>
              </a:rPr>
              <a:t>What leads to participation?</a:t>
            </a: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18C3FD44-0958-E14C-AE85-C3EA48CB0D28}"/>
              </a:ext>
            </a:extLst>
          </p:cNvPr>
          <p:cNvSpPr txBox="1"/>
          <p:nvPr/>
        </p:nvSpPr>
        <p:spPr>
          <a:xfrm>
            <a:off x="625346" y="3394503"/>
            <a:ext cx="17206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800" b="1" dirty="0" err="1"/>
              <a:t>Assimilate</a:t>
            </a:r>
            <a:endParaRPr lang="sv-SE" sz="2800" b="1" dirty="0"/>
          </a:p>
        </p:txBody>
      </p:sp>
      <p:sp>
        <p:nvSpPr>
          <p:cNvPr id="16" name="textruta 15">
            <a:extLst>
              <a:ext uri="{FF2B5EF4-FFF2-40B4-BE49-F238E27FC236}">
                <a16:creationId xmlns:a16="http://schemas.microsoft.com/office/drawing/2014/main" id="{9C3346B7-CD0A-1A4F-B612-630C85D3D105}"/>
              </a:ext>
            </a:extLst>
          </p:cNvPr>
          <p:cNvSpPr txBox="1"/>
          <p:nvPr/>
        </p:nvSpPr>
        <p:spPr>
          <a:xfrm>
            <a:off x="7042477" y="3366739"/>
            <a:ext cx="12795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800" b="1" dirty="0" err="1"/>
              <a:t>Expand</a:t>
            </a:r>
            <a:endParaRPr lang="sv-SE" sz="2800" b="1" dirty="0"/>
          </a:p>
        </p:txBody>
      </p:sp>
    </p:spTree>
    <p:extLst>
      <p:ext uri="{BB962C8B-B14F-4D97-AF65-F5344CB8AC3E}">
        <p14:creationId xmlns:p14="http://schemas.microsoft.com/office/powerpoint/2010/main" val="1914042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46" grpId="0" autoUpdateAnimBg="0"/>
      <p:bldP spid="124947" grpId="0" autoUpdateAnimBg="0"/>
      <p:bldP spid="124948" grpId="0" autoUpdateAnimBg="0"/>
      <p:bldP spid="124950" grpId="0" autoUpdateAnimBg="0"/>
      <p:bldP spid="124951" grpId="0" autoUpdateAnimBg="0"/>
      <p:bldP spid="124952" grpId="0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46" name="Rectangle 14"/>
          <p:cNvSpPr>
            <a:spLocks noChangeArrowheads="1"/>
          </p:cNvSpPr>
          <p:nvPr/>
        </p:nvSpPr>
        <p:spPr bwMode="auto">
          <a:xfrm rot="-1666923">
            <a:off x="2133600" y="2438400"/>
            <a:ext cx="2357438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charset="0"/>
              <a:buNone/>
            </a:pPr>
            <a:r>
              <a:rPr lang="sv-SE" sz="2400" dirty="0" err="1">
                <a:latin typeface="Roboto Condensed Light" charset="0"/>
                <a:ea typeface="Roboto Condensed Light" charset="0"/>
                <a:cs typeface="Roboto Condensed Light" charset="0"/>
              </a:rPr>
              <a:t>Object</a:t>
            </a:r>
            <a:endParaRPr lang="sv-SE" sz="2400" dirty="0"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120847" name="Rectangle 15"/>
          <p:cNvSpPr>
            <a:spLocks noChangeArrowheads="1"/>
          </p:cNvSpPr>
          <p:nvPr/>
        </p:nvSpPr>
        <p:spPr bwMode="auto">
          <a:xfrm>
            <a:off x="2438400" y="3505200"/>
            <a:ext cx="2286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charset="0"/>
              <a:buNone/>
            </a:pPr>
            <a:r>
              <a:rPr lang="sv-SE" sz="2400" dirty="0" err="1">
                <a:latin typeface="Roboto Condensed Light" charset="0"/>
                <a:ea typeface="Roboto Condensed Light" charset="0"/>
                <a:cs typeface="Roboto Condensed Light" charset="0"/>
              </a:rPr>
              <a:t>Consumer</a:t>
            </a:r>
            <a:endParaRPr lang="sv-SE" sz="2400" dirty="0"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120848" name="Rectangle 16"/>
          <p:cNvSpPr>
            <a:spLocks noChangeArrowheads="1"/>
          </p:cNvSpPr>
          <p:nvPr/>
        </p:nvSpPr>
        <p:spPr bwMode="auto">
          <a:xfrm rot="1163969">
            <a:off x="2246384" y="4281708"/>
            <a:ext cx="1299098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charset="0"/>
              <a:buNone/>
            </a:pPr>
            <a:r>
              <a:rPr lang="sv-SE" sz="2400">
                <a:latin typeface="Roboto Condensed Light" charset="0"/>
                <a:ea typeface="Roboto Condensed Light" charset="0"/>
                <a:cs typeface="Roboto Condensed Light" charset="0"/>
              </a:rPr>
              <a:t>Problem</a:t>
            </a:r>
            <a:endParaRPr lang="sv-SE" sz="2400" dirty="0"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120850" name="Rectangle 18"/>
          <p:cNvSpPr>
            <a:spLocks noChangeArrowheads="1"/>
          </p:cNvSpPr>
          <p:nvPr/>
        </p:nvSpPr>
        <p:spPr bwMode="auto">
          <a:xfrm rot="1098383">
            <a:off x="5753237" y="2819414"/>
            <a:ext cx="1320212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charset="0"/>
              <a:buNone/>
            </a:pPr>
            <a:r>
              <a:rPr lang="sv-SE" sz="2400" dirty="0" err="1">
                <a:latin typeface="Roboto Condensed Light" charset="0"/>
                <a:ea typeface="Roboto Condensed Light" charset="0"/>
                <a:cs typeface="Roboto Condensed Light" charset="0"/>
              </a:rPr>
              <a:t>Subject</a:t>
            </a:r>
            <a:endParaRPr lang="sv-SE" sz="2400" dirty="0"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120851" name="Rectangle 19"/>
          <p:cNvSpPr>
            <a:spLocks noChangeArrowheads="1"/>
          </p:cNvSpPr>
          <p:nvPr/>
        </p:nvSpPr>
        <p:spPr bwMode="auto">
          <a:xfrm>
            <a:off x="5433816" y="3492500"/>
            <a:ext cx="1381331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charset="0"/>
              <a:buNone/>
            </a:pPr>
            <a:r>
              <a:rPr lang="sv-SE" sz="2400" dirty="0">
                <a:latin typeface="Roboto Condensed Light" charset="0"/>
                <a:ea typeface="Roboto Condensed Light" charset="0"/>
                <a:cs typeface="Roboto Condensed Light" charset="0"/>
              </a:rPr>
              <a:t> </a:t>
            </a:r>
            <a:r>
              <a:rPr lang="sv-SE" sz="2400" dirty="0" err="1">
                <a:latin typeface="Roboto Condensed Light" charset="0"/>
                <a:ea typeface="Roboto Condensed Light" charset="0"/>
                <a:cs typeface="Roboto Condensed Light" charset="0"/>
              </a:rPr>
              <a:t>Producer</a:t>
            </a:r>
            <a:endParaRPr lang="sv-SE" sz="2400" dirty="0"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120852" name="Rectangle 20"/>
          <p:cNvSpPr>
            <a:spLocks noChangeArrowheads="1"/>
          </p:cNvSpPr>
          <p:nvPr/>
        </p:nvSpPr>
        <p:spPr bwMode="auto">
          <a:xfrm rot="-1358808">
            <a:off x="5431778" y="4254833"/>
            <a:ext cx="1457325" cy="474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charset="0"/>
              <a:buNone/>
            </a:pPr>
            <a:r>
              <a:rPr lang="sv-SE" sz="2400" dirty="0">
                <a:latin typeface="Roboto Condensed Light" charset="0"/>
                <a:ea typeface="Roboto Condensed Light" charset="0"/>
                <a:cs typeface="Roboto Condensed Light" charset="0"/>
              </a:rPr>
              <a:t> </a:t>
            </a:r>
            <a:r>
              <a:rPr lang="sv-SE" sz="2400" dirty="0" err="1">
                <a:latin typeface="Roboto Condensed Light" charset="0"/>
                <a:ea typeface="Roboto Condensed Light" charset="0"/>
                <a:cs typeface="Roboto Condensed Light" charset="0"/>
              </a:rPr>
              <a:t>Possibility</a:t>
            </a:r>
            <a:endParaRPr lang="sv-SE" sz="2400" dirty="0"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13" name="Rectangle 2050" descr="Large confetti"/>
          <p:cNvSpPr txBox="1">
            <a:spLocks noChangeArrowheads="1"/>
          </p:cNvSpPr>
          <p:nvPr/>
        </p:nvSpPr>
        <p:spPr>
          <a:xfrm>
            <a:off x="439735" y="1006099"/>
            <a:ext cx="7772400" cy="68262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eaLnBrk="1" hangingPunct="1">
              <a:defRPr/>
            </a:pPr>
            <a:r>
              <a:rPr lang="en-GB" sz="3600" kern="0" dirty="0">
                <a:solidFill>
                  <a:schemeClr val="tx1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  <a:t>The role of young people</a:t>
            </a:r>
          </a:p>
        </p:txBody>
      </p:sp>
      <p:sp>
        <p:nvSpPr>
          <p:cNvPr id="12" name="Rubrik 1"/>
          <p:cNvSpPr txBox="1">
            <a:spLocks/>
          </p:cNvSpPr>
          <p:nvPr/>
        </p:nvSpPr>
        <p:spPr>
          <a:xfrm>
            <a:off x="457200" y="0"/>
            <a:ext cx="8229600" cy="865818"/>
          </a:xfrm>
          <a:prstGeom prst="rect">
            <a:avLst/>
          </a:prstGeom>
          <a:ln w="25400" cap="flat" cmpd="sng" algn="ctr">
            <a:solidFill>
              <a:srgbClr val="074052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4800" dirty="0">
                <a:solidFill>
                  <a:srgbClr val="007572"/>
                </a:solidFill>
                <a:latin typeface="Roboto Condensed" charset="0"/>
                <a:ea typeface="Roboto Condensed" charset="0"/>
                <a:cs typeface="Roboto Condensed" charset="0"/>
              </a:rPr>
              <a:t>What leads to participation?</a:t>
            </a: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1BE2C3C1-30E1-A543-AD08-819B19126CD2}"/>
              </a:ext>
            </a:extLst>
          </p:cNvPr>
          <p:cNvSpPr txBox="1"/>
          <p:nvPr/>
        </p:nvSpPr>
        <p:spPr>
          <a:xfrm>
            <a:off x="625346" y="3394503"/>
            <a:ext cx="17206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800" b="1" dirty="0" err="1"/>
              <a:t>Assimilate</a:t>
            </a:r>
            <a:endParaRPr lang="sv-SE" sz="2800" b="1" dirty="0"/>
          </a:p>
        </p:txBody>
      </p:sp>
      <p:sp>
        <p:nvSpPr>
          <p:cNvPr id="16" name="textruta 15">
            <a:extLst>
              <a:ext uri="{FF2B5EF4-FFF2-40B4-BE49-F238E27FC236}">
                <a16:creationId xmlns:a16="http://schemas.microsoft.com/office/drawing/2014/main" id="{4FA6D01A-53C9-4B4E-BC98-141C522277BE}"/>
              </a:ext>
            </a:extLst>
          </p:cNvPr>
          <p:cNvSpPr txBox="1"/>
          <p:nvPr/>
        </p:nvSpPr>
        <p:spPr>
          <a:xfrm>
            <a:off x="7042477" y="3366739"/>
            <a:ext cx="12795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800" b="1" dirty="0" err="1"/>
              <a:t>Expand</a:t>
            </a:r>
            <a:endParaRPr lang="sv-SE" sz="2800" b="1" dirty="0"/>
          </a:p>
        </p:txBody>
      </p:sp>
    </p:spTree>
    <p:extLst>
      <p:ext uri="{BB962C8B-B14F-4D97-AF65-F5344CB8AC3E}">
        <p14:creationId xmlns:p14="http://schemas.microsoft.com/office/powerpoint/2010/main" val="1558569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46" grpId="0" autoUpdateAnimBg="0"/>
      <p:bldP spid="120847" grpId="0" autoUpdateAnimBg="0"/>
      <p:bldP spid="120848" grpId="0" autoUpdateAnimBg="0"/>
      <p:bldP spid="120850" grpId="0" autoUpdateAnimBg="0"/>
      <p:bldP spid="120851" grpId="0" autoUpdateAnimBg="0"/>
      <p:bldP spid="120852" grpId="0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46" name="Rectangle 14"/>
          <p:cNvSpPr>
            <a:spLocks noChangeArrowheads="1"/>
          </p:cNvSpPr>
          <p:nvPr/>
        </p:nvSpPr>
        <p:spPr bwMode="auto">
          <a:xfrm rot="-1666923">
            <a:off x="2133600" y="2438400"/>
            <a:ext cx="2357438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charset="0"/>
              <a:buNone/>
            </a:pPr>
            <a:r>
              <a:rPr lang="sv-SE" sz="2400" dirty="0" err="1">
                <a:latin typeface="Roboto Condensed Light" charset="0"/>
                <a:ea typeface="Roboto Condensed Light" charset="0"/>
                <a:cs typeface="Roboto Condensed Light" charset="0"/>
              </a:rPr>
              <a:t>Repetetive</a:t>
            </a:r>
            <a:endParaRPr lang="sv-SE" sz="2400" dirty="0"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120847" name="Rectangle 15"/>
          <p:cNvSpPr>
            <a:spLocks noChangeArrowheads="1"/>
          </p:cNvSpPr>
          <p:nvPr/>
        </p:nvSpPr>
        <p:spPr bwMode="auto">
          <a:xfrm>
            <a:off x="2438400" y="3505200"/>
            <a:ext cx="2286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charset="0"/>
              <a:buNone/>
            </a:pPr>
            <a:r>
              <a:rPr lang="sv-SE" sz="2400" dirty="0" err="1">
                <a:latin typeface="Roboto Condensed Light" charset="0"/>
                <a:ea typeface="Roboto Condensed Light" charset="0"/>
                <a:cs typeface="Roboto Condensed Light" charset="0"/>
              </a:rPr>
              <a:t>Low</a:t>
            </a:r>
            <a:r>
              <a:rPr lang="sv-SE" sz="2400" dirty="0">
                <a:latin typeface="Roboto Condensed Light" charset="0"/>
                <a:ea typeface="Roboto Condensed Light" charset="0"/>
                <a:cs typeface="Roboto Condensed Light" charset="0"/>
              </a:rPr>
              <a:t> </a:t>
            </a:r>
            <a:r>
              <a:rPr lang="sv-SE" sz="2400" dirty="0" err="1">
                <a:latin typeface="Roboto Condensed Light" charset="0"/>
                <a:ea typeface="Roboto Condensed Light" charset="0"/>
                <a:cs typeface="Roboto Condensed Light" charset="0"/>
              </a:rPr>
              <a:t>energy</a:t>
            </a:r>
            <a:endParaRPr lang="sv-SE" sz="2400" dirty="0"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120848" name="Rectangle 16"/>
          <p:cNvSpPr>
            <a:spLocks noChangeArrowheads="1"/>
          </p:cNvSpPr>
          <p:nvPr/>
        </p:nvSpPr>
        <p:spPr bwMode="auto">
          <a:xfrm rot="1163969">
            <a:off x="2208134" y="4369701"/>
            <a:ext cx="1852145" cy="669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12700" indent="-127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charset="0"/>
              <a:buNone/>
            </a:pPr>
            <a:r>
              <a:rPr lang="sv-SE" sz="2400" dirty="0" err="1">
                <a:latin typeface="Roboto Condensed Light" charset="0"/>
                <a:ea typeface="Roboto Condensed Light" charset="0"/>
                <a:cs typeface="Roboto Condensed Light" charset="0"/>
              </a:rPr>
              <a:t>Tense</a:t>
            </a:r>
            <a:r>
              <a:rPr lang="sv-SE" sz="2400" dirty="0">
                <a:latin typeface="Roboto Condensed Light" charset="0"/>
                <a:ea typeface="Roboto Condensed Light" charset="0"/>
                <a:cs typeface="Roboto Condensed Light" charset="0"/>
              </a:rPr>
              <a:t> </a:t>
            </a:r>
            <a:r>
              <a:rPr lang="sv-SE" sz="2400" dirty="0" err="1">
                <a:latin typeface="Roboto Condensed Light" charset="0"/>
                <a:ea typeface="Roboto Condensed Light" charset="0"/>
                <a:cs typeface="Roboto Condensed Light" charset="0"/>
              </a:rPr>
              <a:t>atmosphere</a:t>
            </a:r>
            <a:endParaRPr lang="sv-SE" sz="2400" dirty="0"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120850" name="Rectangle 18"/>
          <p:cNvSpPr>
            <a:spLocks noChangeArrowheads="1"/>
          </p:cNvSpPr>
          <p:nvPr/>
        </p:nvSpPr>
        <p:spPr bwMode="auto">
          <a:xfrm rot="1098383">
            <a:off x="5593422" y="2793664"/>
            <a:ext cx="1484176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charset="0"/>
              <a:buNone/>
            </a:pPr>
            <a:r>
              <a:rPr lang="sv-SE" sz="2400">
                <a:latin typeface="Roboto Condensed Light" charset="0"/>
                <a:ea typeface="Roboto Condensed Light" charset="0"/>
                <a:cs typeface="Roboto Condensed Light" charset="0"/>
              </a:rPr>
              <a:t>Dynamic</a:t>
            </a:r>
            <a:endParaRPr lang="sv-SE" sz="2400" dirty="0"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120851" name="Rectangle 19"/>
          <p:cNvSpPr>
            <a:spLocks noChangeArrowheads="1"/>
          </p:cNvSpPr>
          <p:nvPr/>
        </p:nvSpPr>
        <p:spPr bwMode="auto">
          <a:xfrm>
            <a:off x="5105194" y="3492500"/>
            <a:ext cx="1709953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charset="0"/>
              <a:buNone/>
            </a:pPr>
            <a:r>
              <a:rPr lang="sv-SE" sz="2400" dirty="0">
                <a:latin typeface="Roboto Condensed Light" charset="0"/>
                <a:ea typeface="Roboto Condensed Light" charset="0"/>
                <a:cs typeface="Roboto Condensed Light" charset="0"/>
              </a:rPr>
              <a:t> </a:t>
            </a:r>
            <a:r>
              <a:rPr lang="sv-SE" sz="2400" dirty="0" err="1">
                <a:latin typeface="Roboto Condensed Light" charset="0"/>
                <a:ea typeface="Roboto Condensed Light" charset="0"/>
                <a:cs typeface="Roboto Condensed Light" charset="0"/>
              </a:rPr>
              <a:t>High</a:t>
            </a:r>
            <a:r>
              <a:rPr lang="sv-SE" sz="2400" dirty="0">
                <a:latin typeface="Roboto Condensed Light" charset="0"/>
                <a:ea typeface="Roboto Condensed Light" charset="0"/>
                <a:cs typeface="Roboto Condensed Light" charset="0"/>
              </a:rPr>
              <a:t> </a:t>
            </a:r>
            <a:r>
              <a:rPr lang="sv-SE" sz="2400" dirty="0" err="1">
                <a:latin typeface="Roboto Condensed Light" charset="0"/>
                <a:ea typeface="Roboto Condensed Light" charset="0"/>
                <a:cs typeface="Roboto Condensed Light" charset="0"/>
              </a:rPr>
              <a:t>energy</a:t>
            </a:r>
            <a:endParaRPr lang="sv-SE" sz="2400" dirty="0"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120852" name="Rectangle 20"/>
          <p:cNvSpPr>
            <a:spLocks noChangeArrowheads="1"/>
          </p:cNvSpPr>
          <p:nvPr/>
        </p:nvSpPr>
        <p:spPr bwMode="auto">
          <a:xfrm rot="-1358808">
            <a:off x="5283983" y="4284428"/>
            <a:ext cx="1611046" cy="474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12700" indent="-127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charset="0"/>
              <a:buNone/>
            </a:pPr>
            <a:r>
              <a:rPr lang="sv-SE" sz="2400" dirty="0">
                <a:latin typeface="Roboto Condensed Light" charset="0"/>
                <a:ea typeface="Roboto Condensed Light" charset="0"/>
                <a:cs typeface="Roboto Condensed Light" charset="0"/>
              </a:rPr>
              <a:t> </a:t>
            </a:r>
            <a:r>
              <a:rPr lang="sv-SE" sz="2400" dirty="0" err="1">
                <a:latin typeface="Roboto Condensed Light" charset="0"/>
                <a:ea typeface="Roboto Condensed Light" charset="0"/>
                <a:cs typeface="Roboto Condensed Light" charset="0"/>
              </a:rPr>
              <a:t>Open</a:t>
            </a:r>
            <a:r>
              <a:rPr lang="sv-SE" sz="2400" dirty="0">
                <a:latin typeface="Roboto Condensed Light" charset="0"/>
                <a:ea typeface="Roboto Condensed Light" charset="0"/>
                <a:cs typeface="Roboto Condensed Light" charset="0"/>
              </a:rPr>
              <a:t> </a:t>
            </a:r>
            <a:r>
              <a:rPr lang="sv-SE" sz="2400" dirty="0" err="1">
                <a:latin typeface="Roboto Condensed Light" charset="0"/>
                <a:ea typeface="Roboto Condensed Light" charset="0"/>
                <a:cs typeface="Roboto Condensed Light" charset="0"/>
              </a:rPr>
              <a:t>atmosphere</a:t>
            </a:r>
            <a:endParaRPr lang="sv-SE" sz="2400" dirty="0"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13" name="Rectangle 2050" descr="Large confetti"/>
          <p:cNvSpPr txBox="1">
            <a:spLocks noChangeArrowheads="1"/>
          </p:cNvSpPr>
          <p:nvPr/>
        </p:nvSpPr>
        <p:spPr>
          <a:xfrm>
            <a:off x="439735" y="1006099"/>
            <a:ext cx="7772400" cy="68262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eaLnBrk="1" hangingPunct="1">
              <a:defRPr/>
            </a:pPr>
            <a:r>
              <a:rPr lang="en-GB" sz="3600" kern="0" dirty="0">
                <a:solidFill>
                  <a:schemeClr val="tx1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  <a:t>The role of young people</a:t>
            </a:r>
          </a:p>
        </p:txBody>
      </p:sp>
      <p:sp>
        <p:nvSpPr>
          <p:cNvPr id="12" name="Rubrik 1"/>
          <p:cNvSpPr txBox="1">
            <a:spLocks/>
          </p:cNvSpPr>
          <p:nvPr/>
        </p:nvSpPr>
        <p:spPr>
          <a:xfrm>
            <a:off x="457200" y="0"/>
            <a:ext cx="8229600" cy="865818"/>
          </a:xfrm>
          <a:prstGeom prst="rect">
            <a:avLst/>
          </a:prstGeom>
          <a:ln w="25400" cap="flat" cmpd="sng" algn="ctr">
            <a:solidFill>
              <a:srgbClr val="074052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4800" dirty="0">
                <a:solidFill>
                  <a:srgbClr val="007572"/>
                </a:solidFill>
                <a:latin typeface="Roboto Condensed" charset="0"/>
                <a:ea typeface="Roboto Condensed" charset="0"/>
                <a:cs typeface="Roboto Condensed" charset="0"/>
              </a:rPr>
              <a:t>What leads to participation?</a:t>
            </a: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78D43AB7-857A-6B49-A03E-968D3F5C93A5}"/>
              </a:ext>
            </a:extLst>
          </p:cNvPr>
          <p:cNvSpPr txBox="1"/>
          <p:nvPr/>
        </p:nvSpPr>
        <p:spPr>
          <a:xfrm>
            <a:off x="625346" y="3394503"/>
            <a:ext cx="17206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800" b="1" dirty="0" err="1"/>
              <a:t>Assimilate</a:t>
            </a:r>
            <a:endParaRPr lang="sv-SE" sz="2800" b="1" dirty="0"/>
          </a:p>
        </p:txBody>
      </p:sp>
      <p:sp>
        <p:nvSpPr>
          <p:cNvPr id="16" name="textruta 15">
            <a:extLst>
              <a:ext uri="{FF2B5EF4-FFF2-40B4-BE49-F238E27FC236}">
                <a16:creationId xmlns:a16="http://schemas.microsoft.com/office/drawing/2014/main" id="{6C16EE4F-DFB6-A34F-854D-5CCA38460507}"/>
              </a:ext>
            </a:extLst>
          </p:cNvPr>
          <p:cNvSpPr txBox="1"/>
          <p:nvPr/>
        </p:nvSpPr>
        <p:spPr>
          <a:xfrm>
            <a:off x="7042477" y="3366739"/>
            <a:ext cx="12795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800" b="1" dirty="0" err="1"/>
              <a:t>Expand</a:t>
            </a:r>
            <a:endParaRPr lang="sv-SE" sz="2800" b="1" dirty="0"/>
          </a:p>
        </p:txBody>
      </p:sp>
    </p:spTree>
    <p:extLst>
      <p:ext uri="{BB962C8B-B14F-4D97-AF65-F5344CB8AC3E}">
        <p14:creationId xmlns:p14="http://schemas.microsoft.com/office/powerpoint/2010/main" val="620074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46" grpId="0" autoUpdateAnimBg="0"/>
      <p:bldP spid="120847" grpId="0" autoUpdateAnimBg="0"/>
      <p:bldP spid="120848" grpId="0" autoUpdateAnimBg="0"/>
      <p:bldP spid="120850" grpId="0" autoUpdateAnimBg="0"/>
      <p:bldP spid="120851" grpId="0" autoUpdateAnimBg="0"/>
      <p:bldP spid="120852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2691088" y="1079697"/>
            <a:ext cx="3685624" cy="1097736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nl-NL" sz="2800" baseline="30000" dirty="0">
                <a:noFill/>
                <a:latin typeface="Futura"/>
                <a:cs typeface="Futura"/>
              </a:rPr>
              <a:t>IMPROVING YOUTH WORK</a:t>
            </a:r>
          </a:p>
          <a:p>
            <a:pPr algn="ctr"/>
            <a:endParaRPr lang="nl-NL" sz="2800" baseline="30000" dirty="0">
              <a:noFill/>
              <a:latin typeface="Futura"/>
              <a:cs typeface="Futura"/>
            </a:endParaRPr>
          </a:p>
          <a:p>
            <a:pPr algn="ctr"/>
            <a:endParaRPr lang="nl-NL" sz="2800" dirty="0">
              <a:noFill/>
              <a:latin typeface="Futura"/>
              <a:cs typeface="Futura"/>
            </a:endParaRP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54416-A586-FE45-9878-290F055D7D33}" type="slidenum">
              <a:rPr lang="nl-NL" smtClean="0"/>
              <a:t>4</a:t>
            </a:fld>
            <a:endParaRPr lang="nl-NL"/>
          </a:p>
        </p:txBody>
      </p:sp>
      <p:sp>
        <p:nvSpPr>
          <p:cNvPr id="10" name="Rubrik 1"/>
          <p:cNvSpPr txBox="1">
            <a:spLocks/>
          </p:cNvSpPr>
          <p:nvPr/>
        </p:nvSpPr>
        <p:spPr>
          <a:xfrm>
            <a:off x="457200" y="0"/>
            <a:ext cx="8229600" cy="865818"/>
          </a:xfrm>
          <a:prstGeom prst="rect">
            <a:avLst/>
          </a:prstGeom>
          <a:ln w="25400" cap="flat" cmpd="sng" algn="ctr">
            <a:solidFill>
              <a:srgbClr val="074052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v-SE" sz="4800" dirty="0">
                <a:solidFill>
                  <a:srgbClr val="007572"/>
                </a:solidFill>
                <a:latin typeface="Roboto Condensed" charset="0"/>
                <a:ea typeface="Roboto Condensed" charset="0"/>
                <a:cs typeface="Roboto Condensed" charset="0"/>
              </a:rPr>
              <a:t>KEKS?</a:t>
            </a:r>
            <a:endParaRPr lang="en-GB" sz="4800" dirty="0">
              <a:solidFill>
                <a:srgbClr val="007572"/>
              </a:solidFill>
              <a:latin typeface="Roboto Condensed" charset="0"/>
              <a:ea typeface="Roboto Condensed" charset="0"/>
              <a:cs typeface="Roboto Condensed" charset="0"/>
            </a:endParaRPr>
          </a:p>
        </p:txBody>
      </p:sp>
      <p:sp>
        <p:nvSpPr>
          <p:cNvPr id="2" name="textruta 1"/>
          <p:cNvSpPr txBox="1"/>
          <p:nvPr/>
        </p:nvSpPr>
        <p:spPr>
          <a:xfrm>
            <a:off x="1625600" y="54694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dirty="0"/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442912" y="997923"/>
            <a:ext cx="8243888" cy="4731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541338" indent="-53975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ts val="638"/>
              </a:spcBef>
              <a:buSzPct val="127000"/>
              <a:buFont typeface="Arial" charset="0"/>
              <a:buChar char="•"/>
            </a:pPr>
            <a:r>
              <a:rPr lang="en-GB" sz="3000" dirty="0">
                <a:latin typeface="Roboto Condensed Light" charset="0"/>
                <a:ea typeface="Roboto Condensed Light" charset="0"/>
                <a:cs typeface="Roboto Condensed Light" charset="0"/>
              </a:rPr>
              <a:t>Supports development of competence for youth workers, heads of office and politicians</a:t>
            </a:r>
          </a:p>
          <a:p>
            <a:pPr eaLnBrk="1" hangingPunct="1">
              <a:spcBef>
                <a:spcPts val="638"/>
              </a:spcBef>
              <a:buSzPct val="127000"/>
              <a:buFont typeface="Arial" charset="0"/>
              <a:buChar char="•"/>
            </a:pPr>
            <a:r>
              <a:rPr lang="en-GB" sz="3000" dirty="0">
                <a:latin typeface="Roboto Condensed Light" charset="0"/>
                <a:ea typeface="Roboto Condensed Light" charset="0"/>
                <a:cs typeface="Roboto Condensed Light" charset="0"/>
              </a:rPr>
              <a:t>Supports development of new methods and organisational processes and structures</a:t>
            </a:r>
          </a:p>
          <a:p>
            <a:pPr eaLnBrk="1" hangingPunct="1">
              <a:spcBef>
                <a:spcPts val="638"/>
              </a:spcBef>
              <a:buSzPct val="127000"/>
              <a:buFont typeface="Arial" charset="0"/>
              <a:buChar char="•"/>
            </a:pPr>
            <a:r>
              <a:rPr lang="en-GB" sz="3000" dirty="0">
                <a:latin typeface="Roboto Condensed Light" charset="0"/>
                <a:ea typeface="Roboto Condensed Light" charset="0"/>
                <a:cs typeface="Roboto Condensed Light" charset="0"/>
              </a:rPr>
              <a:t>Engages in research</a:t>
            </a:r>
          </a:p>
          <a:p>
            <a:pPr eaLnBrk="1" hangingPunct="1">
              <a:spcBef>
                <a:spcPts val="638"/>
              </a:spcBef>
              <a:buSzPct val="127000"/>
              <a:buFont typeface="Arial" charset="0"/>
              <a:buChar char="•"/>
            </a:pPr>
            <a:r>
              <a:rPr lang="en-GB" sz="3000" dirty="0">
                <a:latin typeface="Roboto Condensed Light" charset="0"/>
                <a:ea typeface="Roboto Condensed Light" charset="0"/>
                <a:cs typeface="Roboto Condensed Light" charset="0"/>
              </a:rPr>
              <a:t>Cooperate with institutions, universities, NAs,…</a:t>
            </a:r>
          </a:p>
          <a:p>
            <a:pPr eaLnBrk="1" hangingPunct="1">
              <a:spcBef>
                <a:spcPts val="638"/>
              </a:spcBef>
              <a:buSzPct val="127000"/>
              <a:buFont typeface="Arial" charset="0"/>
              <a:buChar char="•"/>
            </a:pPr>
            <a:r>
              <a:rPr lang="en-GB" sz="3000" dirty="0">
                <a:latin typeface="Roboto Condensed Light" charset="0"/>
                <a:ea typeface="Roboto Condensed Light" charset="0"/>
                <a:cs typeface="Roboto Condensed Light" charset="0"/>
              </a:rPr>
              <a:t>Have a common web based system for documentation, follow up and development of youth work </a:t>
            </a:r>
            <a:r>
              <a:rPr lang="mr-IN" sz="3000" dirty="0">
                <a:latin typeface="Roboto Condensed Light" charset="0"/>
                <a:ea typeface="Roboto Condensed Light" charset="0"/>
                <a:cs typeface="Roboto Condensed Light" charset="0"/>
              </a:rPr>
              <a:t>…</a:t>
            </a:r>
            <a:endParaRPr lang="sv-SE" sz="3000" dirty="0">
              <a:latin typeface="Roboto Condensed Light" charset="0"/>
              <a:ea typeface="Roboto Condensed Light" charset="0"/>
              <a:cs typeface="Roboto Condensed Light" charset="0"/>
            </a:endParaRPr>
          </a:p>
          <a:p>
            <a:pPr eaLnBrk="1" hangingPunct="1">
              <a:spcBef>
                <a:spcPts val="638"/>
              </a:spcBef>
              <a:buSzPct val="127000"/>
              <a:buFont typeface="Arial" charset="0"/>
              <a:buChar char="•"/>
            </a:pPr>
            <a:r>
              <a:rPr lang="en-GB" sz="3000" dirty="0">
                <a:latin typeface="Roboto Condensed Light" charset="0"/>
                <a:ea typeface="Roboto Condensed Light" charset="0"/>
                <a:cs typeface="Roboto Condensed Light" charset="0"/>
              </a:rPr>
              <a:t>A ”quality assurance system” …</a:t>
            </a:r>
          </a:p>
          <a:p>
            <a:pPr eaLnBrk="1" hangingPunct="1">
              <a:spcBef>
                <a:spcPts val="638"/>
              </a:spcBef>
              <a:buSzPct val="127000"/>
              <a:buFont typeface="Arial" charset="0"/>
              <a:buChar char="•"/>
            </a:pPr>
            <a:endParaRPr lang="en-GB" sz="3000" dirty="0"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6527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443528" y="1000432"/>
            <a:ext cx="8243272" cy="458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1588">
              <a:lnSpc>
                <a:spcPct val="90000"/>
              </a:lnSpc>
              <a:spcBef>
                <a:spcPts val="638"/>
              </a:spcBef>
              <a:buClr>
                <a:schemeClr val="tx1"/>
              </a:buClr>
              <a:buSzPct val="127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3000" dirty="0">
                <a:latin typeface="Roboto Condensed Light" charset="0"/>
                <a:ea typeface="Roboto Condensed Light" charset="0"/>
                <a:cs typeface="Roboto Condensed Light" charset="0"/>
              </a:rPr>
              <a:t>Some conclusions:</a:t>
            </a:r>
          </a:p>
          <a:p>
            <a:pPr marL="541338" indent="-539750">
              <a:lnSpc>
                <a:spcPct val="90000"/>
              </a:lnSpc>
              <a:spcBef>
                <a:spcPts val="638"/>
              </a:spcBef>
              <a:buClr>
                <a:schemeClr val="tx1"/>
              </a:buClr>
              <a:buSzPct val="127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3000" dirty="0">
                <a:latin typeface="Roboto Condensed Light" charset="0"/>
                <a:ea typeface="Roboto Condensed Light" charset="0"/>
                <a:cs typeface="Roboto Condensed Light" charset="0"/>
              </a:rPr>
              <a:t>The conditions for youth participation are determined not by political aims, but by the thought patterns of youth workers</a:t>
            </a:r>
          </a:p>
          <a:p>
            <a:pPr marL="541338" indent="-539750">
              <a:lnSpc>
                <a:spcPct val="90000"/>
              </a:lnSpc>
              <a:spcBef>
                <a:spcPts val="638"/>
              </a:spcBef>
              <a:buClr>
                <a:schemeClr val="tx1"/>
              </a:buClr>
              <a:buSzPct val="127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3000" dirty="0">
                <a:latin typeface="Roboto Condensed Light" charset="0"/>
                <a:ea typeface="Roboto Condensed Light" charset="0"/>
                <a:cs typeface="Roboto Condensed Light" charset="0"/>
              </a:rPr>
              <a:t>Young people act the way we expect them to </a:t>
            </a:r>
            <a:r>
              <a:rPr lang="mr-IN" sz="3000" dirty="0">
                <a:latin typeface="Roboto Condensed Light" charset="0"/>
                <a:ea typeface="Roboto Condensed Light" charset="0"/>
                <a:cs typeface="Roboto Condensed Light" charset="0"/>
              </a:rPr>
              <a:t>…</a:t>
            </a:r>
            <a:br>
              <a:rPr lang="sv-SE" sz="3000" dirty="0">
                <a:latin typeface="Roboto Condensed Light" charset="0"/>
                <a:ea typeface="Roboto Condensed Light" charset="0"/>
                <a:cs typeface="Roboto Condensed Light" charset="0"/>
              </a:rPr>
            </a:br>
            <a:endParaRPr lang="en-GB" sz="1200" dirty="0">
              <a:latin typeface="Roboto Condensed Light" charset="0"/>
              <a:ea typeface="Roboto Condensed Light" charset="0"/>
              <a:cs typeface="Roboto Condensed Light" charset="0"/>
            </a:endParaRPr>
          </a:p>
          <a:p>
            <a:pPr marL="541338" indent="-539750">
              <a:lnSpc>
                <a:spcPct val="90000"/>
              </a:lnSpc>
              <a:spcBef>
                <a:spcPts val="638"/>
              </a:spcBef>
              <a:buClr>
                <a:schemeClr val="tx1"/>
              </a:buClr>
              <a:buSzPct val="127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3000" dirty="0">
                <a:latin typeface="Roboto Condensed Light" charset="0"/>
                <a:ea typeface="Roboto Condensed Light" charset="0"/>
                <a:cs typeface="Roboto Condensed Light" charset="0"/>
              </a:rPr>
              <a:t>In the assimilative practice young people are met as stereotypes and the degree of participation is low</a:t>
            </a:r>
          </a:p>
          <a:p>
            <a:pPr marL="541338" indent="-539750">
              <a:lnSpc>
                <a:spcPct val="90000"/>
              </a:lnSpc>
              <a:spcBef>
                <a:spcPts val="638"/>
              </a:spcBef>
              <a:buClr>
                <a:schemeClr val="tx1"/>
              </a:buClr>
              <a:buSzPct val="127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3000" dirty="0">
                <a:latin typeface="Roboto Condensed Light" charset="0"/>
                <a:ea typeface="Roboto Condensed Light" charset="0"/>
                <a:cs typeface="Roboto Condensed Light" charset="0"/>
              </a:rPr>
              <a:t>In the expansive practice young people are met as individuals and the degree of participation is high</a:t>
            </a:r>
          </a:p>
          <a:p>
            <a:pPr marL="541338" indent="-539750">
              <a:lnSpc>
                <a:spcPct val="90000"/>
              </a:lnSpc>
              <a:spcBef>
                <a:spcPts val="638"/>
              </a:spcBef>
              <a:buClr>
                <a:schemeClr val="tx1"/>
              </a:buClr>
              <a:buSzPct val="127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GB" sz="3000" dirty="0"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6" name="Rubrik 1"/>
          <p:cNvSpPr txBox="1">
            <a:spLocks/>
          </p:cNvSpPr>
          <p:nvPr/>
        </p:nvSpPr>
        <p:spPr>
          <a:xfrm>
            <a:off x="457200" y="0"/>
            <a:ext cx="8229600" cy="865818"/>
          </a:xfrm>
          <a:prstGeom prst="rect">
            <a:avLst/>
          </a:prstGeom>
          <a:ln w="25400" cap="flat" cmpd="sng" algn="ctr">
            <a:solidFill>
              <a:srgbClr val="074052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4800" dirty="0">
                <a:solidFill>
                  <a:srgbClr val="007572"/>
                </a:solidFill>
                <a:latin typeface="Roboto Condensed" charset="0"/>
                <a:ea typeface="Roboto Condensed" charset="0"/>
                <a:cs typeface="Roboto Condensed" charset="0"/>
              </a:rPr>
              <a:t>What leads to participation?</a:t>
            </a:r>
          </a:p>
        </p:txBody>
      </p:sp>
    </p:spTree>
    <p:extLst>
      <p:ext uri="{BB962C8B-B14F-4D97-AF65-F5344CB8AC3E}">
        <p14:creationId xmlns:p14="http://schemas.microsoft.com/office/powerpoint/2010/main" val="1002920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49255" y="1000717"/>
            <a:ext cx="7848600" cy="4685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n-GB" sz="3000" dirty="0">
                <a:latin typeface="Roboto Condensed Light" charset="0"/>
                <a:ea typeface="Roboto Condensed Light" charset="0"/>
                <a:cs typeface="Roboto Condensed Light" charset="0"/>
              </a:rPr>
              <a:t> Why is it difficult?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Arial" charset="0"/>
              <a:buChar char="•"/>
              <a:defRPr/>
            </a:pPr>
            <a:r>
              <a:rPr lang="en-GB" sz="3000" dirty="0">
                <a:latin typeface="Roboto Condensed Light" charset="0"/>
                <a:ea typeface="Roboto Condensed Light" charset="0"/>
                <a:cs typeface="Roboto Condensed Light" charset="0"/>
              </a:rPr>
              <a:t>Unclear aims/priorities 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Arial" charset="0"/>
              <a:buChar char="•"/>
              <a:defRPr/>
            </a:pPr>
            <a:r>
              <a:rPr lang="en-GB" sz="3000" dirty="0">
                <a:latin typeface="Roboto Condensed Light" charset="0"/>
                <a:ea typeface="Roboto Condensed Light" charset="0"/>
                <a:cs typeface="Roboto Condensed Light" charset="0"/>
              </a:rPr>
              <a:t> The urge/need to act ”adult”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Arial" charset="0"/>
              <a:buChar char="•"/>
              <a:defRPr/>
            </a:pPr>
            <a:r>
              <a:rPr lang="en-GB" sz="3000" dirty="0">
                <a:latin typeface="Roboto Condensed Light" charset="0"/>
                <a:ea typeface="Roboto Condensed Light" charset="0"/>
                <a:cs typeface="Roboto Condensed Light" charset="0"/>
              </a:rPr>
              <a:t> Requirements on the ”product”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Arial" charset="0"/>
              <a:buChar char="•"/>
              <a:defRPr/>
            </a:pPr>
            <a:r>
              <a:rPr lang="en-GB" sz="3000" dirty="0">
                <a:latin typeface="Roboto Condensed Light" charset="0"/>
                <a:ea typeface="Roboto Condensed Light" charset="0"/>
                <a:cs typeface="Roboto Condensed Light" charset="0"/>
              </a:rPr>
              <a:t> Fear to lose power/control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Arial" charset="0"/>
              <a:buChar char="•"/>
              <a:defRPr/>
            </a:pPr>
            <a:r>
              <a:rPr lang="en-GB" sz="3000" dirty="0">
                <a:latin typeface="Roboto Condensed Light" charset="0"/>
                <a:ea typeface="Roboto Condensed Light" charset="0"/>
                <a:cs typeface="Roboto Condensed Light" charset="0"/>
              </a:rPr>
              <a:t> Fear to put up demands 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Arial" charset="0"/>
              <a:buChar char="•"/>
              <a:defRPr/>
            </a:pPr>
            <a:r>
              <a:rPr lang="en-GB" sz="3000" dirty="0">
                <a:latin typeface="Roboto Condensed Light" charset="0"/>
                <a:ea typeface="Roboto Condensed Light" charset="0"/>
                <a:cs typeface="Roboto Condensed Light" charset="0"/>
              </a:rPr>
              <a:t> Lack of routines, processes, structures</a:t>
            </a:r>
          </a:p>
        </p:txBody>
      </p:sp>
      <p:sp>
        <p:nvSpPr>
          <p:cNvPr id="7" name="Rubrik 1"/>
          <p:cNvSpPr txBox="1">
            <a:spLocks/>
          </p:cNvSpPr>
          <p:nvPr/>
        </p:nvSpPr>
        <p:spPr>
          <a:xfrm>
            <a:off x="457200" y="0"/>
            <a:ext cx="8229600" cy="865818"/>
          </a:xfrm>
          <a:prstGeom prst="rect">
            <a:avLst/>
          </a:prstGeom>
          <a:ln w="25400" cap="flat" cmpd="sng" algn="ctr">
            <a:solidFill>
              <a:srgbClr val="074052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4800" dirty="0">
                <a:solidFill>
                  <a:srgbClr val="007572"/>
                </a:solidFill>
                <a:latin typeface="Roboto Condensed" charset="0"/>
                <a:ea typeface="Roboto Condensed" charset="0"/>
                <a:cs typeface="Roboto Condensed" charset="0"/>
              </a:rPr>
              <a:t>What leads to participation?</a:t>
            </a:r>
          </a:p>
        </p:txBody>
      </p:sp>
    </p:spTree>
    <p:extLst>
      <p:ext uri="{BB962C8B-B14F-4D97-AF65-F5344CB8AC3E}">
        <p14:creationId xmlns:p14="http://schemas.microsoft.com/office/powerpoint/2010/main" val="94981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46088" y="1000119"/>
            <a:ext cx="7848600" cy="4824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</a:pPr>
            <a:r>
              <a:rPr lang="en-GB" sz="3000" dirty="0">
                <a:latin typeface="Roboto Condensed Light" charset="0"/>
                <a:ea typeface="Roboto Condensed Light" charset="0"/>
                <a:cs typeface="Roboto Condensed Light" charset="0"/>
              </a:rPr>
              <a:t>Keys to success: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Arial" charset="0"/>
              <a:buChar char="•"/>
            </a:pPr>
            <a:r>
              <a:rPr lang="en-GB" sz="3000" dirty="0">
                <a:latin typeface="Roboto Condensed Light" charset="0"/>
                <a:ea typeface="Roboto Condensed Light" charset="0"/>
                <a:cs typeface="Roboto Condensed Light" charset="0"/>
              </a:rPr>
              <a:t>Clear aims, priorities and role of youth worker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Arial" charset="0"/>
              <a:buChar char="•"/>
            </a:pPr>
            <a:r>
              <a:rPr lang="en-GB" sz="3000" dirty="0">
                <a:latin typeface="Roboto Condensed Light" charset="0"/>
                <a:ea typeface="Roboto Condensed Light" charset="0"/>
                <a:cs typeface="Roboto Condensed Light" charset="0"/>
              </a:rPr>
              <a:t>The ability to stimulate and support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Arial" charset="0"/>
              <a:buChar char="•"/>
            </a:pPr>
            <a:r>
              <a:rPr lang="en-GB" sz="3000" dirty="0">
                <a:latin typeface="Roboto Condensed Light" charset="0"/>
                <a:ea typeface="Roboto Condensed Light" charset="0"/>
                <a:cs typeface="Roboto Condensed Light" charset="0"/>
              </a:rPr>
              <a:t>Belief in young peoples will to contribute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Arial" charset="0"/>
              <a:buChar char="•"/>
            </a:pPr>
            <a:r>
              <a:rPr lang="en-GB" sz="3000" dirty="0">
                <a:latin typeface="Roboto Condensed Light" charset="0"/>
                <a:ea typeface="Roboto Condensed Light" charset="0"/>
                <a:cs typeface="Roboto Condensed Light" charset="0"/>
              </a:rPr>
              <a:t>Focus on the process, not the product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Arial" charset="0"/>
              <a:buChar char="•"/>
            </a:pPr>
            <a:r>
              <a:rPr lang="en-GB" sz="3000" dirty="0">
                <a:latin typeface="Roboto Condensed Light" charset="0"/>
                <a:ea typeface="Roboto Condensed Light" charset="0"/>
                <a:cs typeface="Roboto Condensed Light" charset="0"/>
              </a:rPr>
              <a:t>Structured documentation and follow up on participation and learning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Arial" charset="0"/>
              <a:buChar char="•"/>
            </a:pPr>
            <a:r>
              <a:rPr lang="en-GB" sz="3000" dirty="0">
                <a:latin typeface="Roboto Condensed Light" charset="0"/>
                <a:ea typeface="Roboto Condensed Light" charset="0"/>
                <a:cs typeface="Roboto Condensed Light" charset="0"/>
              </a:rPr>
              <a:t>Continuous </a:t>
            </a:r>
            <a:r>
              <a:rPr lang="en-GB" sz="3000" u="sng" dirty="0">
                <a:latin typeface="Roboto Condensed Light" charset="0"/>
                <a:ea typeface="Roboto Condensed Light" charset="0"/>
                <a:cs typeface="Roboto Condensed Light" charset="0"/>
              </a:rPr>
              <a:t>reflection</a:t>
            </a:r>
            <a:r>
              <a:rPr lang="en-GB" sz="3000" dirty="0">
                <a:latin typeface="Roboto Condensed Light" charset="0"/>
                <a:ea typeface="Roboto Condensed Light" charset="0"/>
                <a:cs typeface="Roboto Condensed Light" charset="0"/>
              </a:rPr>
              <a:t> among staff and together with young people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Arial" charset="0"/>
              <a:buChar char="•"/>
            </a:pPr>
            <a:endParaRPr lang="en-GB" sz="3000" dirty="0">
              <a:latin typeface="Roboto Condensed Light" charset="0"/>
              <a:ea typeface="Roboto Condensed Light" charset="0"/>
              <a:cs typeface="Roboto Condensed Light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</a:pPr>
            <a:endParaRPr lang="en-GB" sz="3000" dirty="0"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7" name="Rubrik 1"/>
          <p:cNvSpPr txBox="1">
            <a:spLocks/>
          </p:cNvSpPr>
          <p:nvPr/>
        </p:nvSpPr>
        <p:spPr>
          <a:xfrm>
            <a:off x="457200" y="0"/>
            <a:ext cx="8229600" cy="865818"/>
          </a:xfrm>
          <a:prstGeom prst="rect">
            <a:avLst/>
          </a:prstGeom>
          <a:ln w="25400" cap="flat" cmpd="sng" algn="ctr">
            <a:solidFill>
              <a:srgbClr val="074052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4800" dirty="0">
                <a:solidFill>
                  <a:srgbClr val="007572"/>
                </a:solidFill>
                <a:latin typeface="Roboto Condensed" charset="0"/>
                <a:ea typeface="Roboto Condensed" charset="0"/>
                <a:cs typeface="Roboto Condensed" charset="0"/>
              </a:rPr>
              <a:t>What leads to participation?</a:t>
            </a:r>
          </a:p>
        </p:txBody>
      </p:sp>
    </p:spTree>
    <p:extLst>
      <p:ext uri="{BB962C8B-B14F-4D97-AF65-F5344CB8AC3E}">
        <p14:creationId xmlns:p14="http://schemas.microsoft.com/office/powerpoint/2010/main" val="771233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444492" y="1000119"/>
            <a:ext cx="8242307" cy="4414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1588">
              <a:lnSpc>
                <a:spcPct val="90000"/>
              </a:lnSpc>
              <a:spcBef>
                <a:spcPts val="638"/>
              </a:spcBef>
              <a:buClr>
                <a:schemeClr val="tx1"/>
              </a:buClr>
              <a:buSzPct val="127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GB" sz="3000" dirty="0">
                <a:latin typeface="Roboto Condensed Light" charset="0"/>
                <a:ea typeface="Roboto Condensed Light" charset="0"/>
                <a:cs typeface="Roboto Condensed Light" charset="0"/>
              </a:rPr>
              <a:t>If you want youth participation</a:t>
            </a:r>
          </a:p>
          <a:p>
            <a:pPr marL="1588">
              <a:lnSpc>
                <a:spcPct val="90000"/>
              </a:lnSpc>
              <a:spcBef>
                <a:spcPts val="638"/>
              </a:spcBef>
              <a:buClr>
                <a:schemeClr val="tx1"/>
              </a:buClr>
              <a:buSzPct val="127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GB" sz="3000" dirty="0">
                <a:latin typeface="Roboto Condensed Light" charset="0"/>
                <a:ea typeface="Roboto Condensed Light" charset="0"/>
                <a:cs typeface="Roboto Condensed Light" charset="0"/>
              </a:rPr>
              <a:t>- you have to create a culture</a:t>
            </a:r>
          </a:p>
          <a:p>
            <a:pPr marL="541338" indent="-539750">
              <a:lnSpc>
                <a:spcPct val="90000"/>
              </a:lnSpc>
              <a:spcBef>
                <a:spcPts val="638"/>
              </a:spcBef>
              <a:buClr>
                <a:schemeClr val="tx1"/>
              </a:buClr>
              <a:buSzPct val="127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GB" sz="3000" dirty="0">
                <a:latin typeface="Roboto Condensed Light" charset="0"/>
                <a:ea typeface="Roboto Condensed Light" charset="0"/>
                <a:cs typeface="Roboto Condensed Light" charset="0"/>
              </a:rPr>
              <a:t>Where young people always are treated as recourses and parts of the solution</a:t>
            </a:r>
          </a:p>
          <a:p>
            <a:pPr marL="541338" indent="-539750">
              <a:lnSpc>
                <a:spcPct val="90000"/>
              </a:lnSpc>
              <a:spcBef>
                <a:spcPts val="638"/>
              </a:spcBef>
              <a:buClr>
                <a:schemeClr val="tx1"/>
              </a:buClr>
              <a:buSzPct val="127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GB" sz="3000" dirty="0">
                <a:latin typeface="Roboto Condensed Light" charset="0"/>
                <a:ea typeface="Roboto Condensed Light" charset="0"/>
                <a:cs typeface="Roboto Condensed Light" charset="0"/>
              </a:rPr>
              <a:t>Where activities depend on the resources contributed by young people</a:t>
            </a:r>
          </a:p>
          <a:p>
            <a:pPr marL="541338" indent="-539750">
              <a:lnSpc>
                <a:spcPct val="90000"/>
              </a:lnSpc>
              <a:spcBef>
                <a:spcPts val="638"/>
              </a:spcBef>
              <a:buClr>
                <a:schemeClr val="tx1"/>
              </a:buClr>
              <a:buSzPct val="127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GB" sz="3000" dirty="0">
                <a:latin typeface="Roboto Condensed Light" charset="0"/>
                <a:ea typeface="Roboto Condensed Light" charset="0"/>
                <a:cs typeface="Roboto Condensed Light" charset="0"/>
              </a:rPr>
              <a:t>Where the main mission of staff is to stimulate and support these resources</a:t>
            </a:r>
            <a:br>
              <a:rPr lang="en-GB" sz="3000" dirty="0">
                <a:latin typeface="Roboto Condensed Light" charset="0"/>
                <a:ea typeface="Roboto Condensed Light" charset="0"/>
                <a:cs typeface="Roboto Condensed Light" charset="0"/>
              </a:rPr>
            </a:br>
            <a:endParaRPr lang="en-GB" sz="1200" dirty="0">
              <a:latin typeface="Roboto Condensed Light" charset="0"/>
              <a:ea typeface="Roboto Condensed Light" charset="0"/>
              <a:cs typeface="Roboto Condensed Light" charset="0"/>
            </a:endParaRPr>
          </a:p>
          <a:p>
            <a:pPr marL="1588">
              <a:lnSpc>
                <a:spcPct val="90000"/>
              </a:lnSpc>
              <a:spcBef>
                <a:spcPts val="638"/>
              </a:spcBef>
              <a:buClr>
                <a:schemeClr val="tx1"/>
              </a:buClr>
              <a:buSzPct val="127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GB" sz="3000" dirty="0">
                <a:latin typeface="Roboto Condensed Light" charset="0"/>
                <a:ea typeface="Roboto Condensed Light" charset="0"/>
                <a:cs typeface="Roboto Condensed Light" charset="0"/>
              </a:rPr>
              <a:t>And </a:t>
            </a:r>
            <a:r>
              <a:rPr lang="mr-IN" sz="3000" dirty="0">
                <a:latin typeface="Roboto Condensed Light" charset="0"/>
                <a:ea typeface="Roboto Condensed Light" charset="0"/>
                <a:cs typeface="Roboto Condensed Light" charset="0"/>
              </a:rPr>
              <a:t>…</a:t>
            </a:r>
            <a:endParaRPr lang="en-GB" sz="3000" dirty="0"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6" name="Rubrik 1"/>
          <p:cNvSpPr txBox="1">
            <a:spLocks/>
          </p:cNvSpPr>
          <p:nvPr/>
        </p:nvSpPr>
        <p:spPr>
          <a:xfrm>
            <a:off x="457200" y="0"/>
            <a:ext cx="8229600" cy="865818"/>
          </a:xfrm>
          <a:prstGeom prst="rect">
            <a:avLst/>
          </a:prstGeom>
          <a:ln w="25400" cap="flat" cmpd="sng" algn="ctr">
            <a:solidFill>
              <a:srgbClr val="074052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4800" dirty="0">
                <a:solidFill>
                  <a:srgbClr val="007572"/>
                </a:solidFill>
                <a:latin typeface="Roboto Condensed" charset="0"/>
                <a:ea typeface="Roboto Condensed" charset="0"/>
                <a:cs typeface="Roboto Condensed" charset="0"/>
              </a:rPr>
              <a:t>What leads to participation?</a:t>
            </a:r>
          </a:p>
        </p:txBody>
      </p:sp>
    </p:spTree>
    <p:extLst>
      <p:ext uri="{BB962C8B-B14F-4D97-AF65-F5344CB8AC3E}">
        <p14:creationId xmlns:p14="http://schemas.microsoft.com/office/powerpoint/2010/main" val="2054986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443521" y="1014625"/>
            <a:ext cx="8500453" cy="5600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1588">
              <a:lnSpc>
                <a:spcPct val="90000"/>
              </a:lnSpc>
              <a:spcBef>
                <a:spcPts val="638"/>
              </a:spcBef>
              <a:buClr>
                <a:schemeClr val="tx1"/>
              </a:buClr>
              <a:buSzPct val="127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3000" dirty="0">
                <a:latin typeface="Roboto Condensed Light" charset="0"/>
                <a:ea typeface="Roboto Condensed Light" charset="0"/>
                <a:cs typeface="Roboto Condensed Light" charset="0"/>
              </a:rPr>
              <a:t>You can not change a culture,</a:t>
            </a:r>
          </a:p>
          <a:p>
            <a:pPr marL="1588">
              <a:lnSpc>
                <a:spcPct val="90000"/>
              </a:lnSpc>
              <a:spcBef>
                <a:spcPts val="638"/>
              </a:spcBef>
              <a:buClr>
                <a:schemeClr val="tx1"/>
              </a:buClr>
              <a:buSzPct val="127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3000" dirty="0">
                <a:latin typeface="Roboto Condensed Light" charset="0"/>
                <a:ea typeface="Roboto Condensed Light" charset="0"/>
                <a:cs typeface="Roboto Condensed Light" charset="0"/>
              </a:rPr>
              <a:t>just by talking to them …</a:t>
            </a:r>
          </a:p>
          <a:p>
            <a:pPr marL="1588">
              <a:lnSpc>
                <a:spcPct val="90000"/>
              </a:lnSpc>
              <a:spcBef>
                <a:spcPts val="638"/>
              </a:spcBef>
              <a:buClr>
                <a:schemeClr val="tx1"/>
              </a:buClr>
              <a:buSzPct val="127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3000" dirty="0">
                <a:latin typeface="Roboto Condensed Light" charset="0"/>
                <a:ea typeface="Roboto Condensed Light" charset="0"/>
                <a:cs typeface="Roboto Condensed Light" charset="0"/>
              </a:rPr>
              <a:t>(writing policies and doing competence development)</a:t>
            </a:r>
            <a:br>
              <a:rPr lang="en-GB" sz="3000" dirty="0">
                <a:latin typeface="Roboto Condensed Light" charset="0"/>
                <a:ea typeface="Roboto Condensed Light" charset="0"/>
                <a:cs typeface="Roboto Condensed Light" charset="0"/>
              </a:rPr>
            </a:br>
            <a:endParaRPr lang="en-GB" sz="800" dirty="0">
              <a:latin typeface="Roboto Condensed Light" charset="0"/>
              <a:ea typeface="Roboto Condensed Light" charset="0"/>
              <a:cs typeface="Roboto Condensed Light" charset="0"/>
            </a:endParaRPr>
          </a:p>
          <a:p>
            <a:pPr marL="1588">
              <a:lnSpc>
                <a:spcPct val="90000"/>
              </a:lnSpc>
              <a:spcBef>
                <a:spcPts val="638"/>
              </a:spcBef>
              <a:buClr>
                <a:schemeClr val="tx1"/>
              </a:buClr>
              <a:buSzPct val="127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3000" dirty="0">
                <a:latin typeface="Roboto Condensed Light" charset="0"/>
                <a:ea typeface="Roboto Condensed Light" charset="0"/>
                <a:cs typeface="Roboto Condensed Light" charset="0"/>
              </a:rPr>
              <a:t>So, you have to change:</a:t>
            </a:r>
          </a:p>
          <a:p>
            <a:pPr marL="536575" indent="-534988">
              <a:lnSpc>
                <a:spcPct val="90000"/>
              </a:lnSpc>
              <a:spcBef>
                <a:spcPts val="638"/>
              </a:spcBef>
              <a:buClr>
                <a:schemeClr val="tx1"/>
              </a:buClr>
              <a:buSzPct val="127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3000" dirty="0">
                <a:latin typeface="Roboto Condensed Light" charset="0"/>
                <a:ea typeface="Roboto Condensed Light" charset="0"/>
                <a:cs typeface="Roboto Condensed Light" charset="0"/>
              </a:rPr>
              <a:t>the roles and positions of youth workers</a:t>
            </a:r>
          </a:p>
          <a:p>
            <a:pPr marL="536575" indent="-534988">
              <a:lnSpc>
                <a:spcPct val="90000"/>
              </a:lnSpc>
              <a:spcBef>
                <a:spcPts val="638"/>
              </a:spcBef>
              <a:buClr>
                <a:schemeClr val="tx1"/>
              </a:buClr>
              <a:buSzPct val="127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3000" dirty="0">
                <a:latin typeface="Roboto Condensed Light" charset="0"/>
                <a:ea typeface="Roboto Condensed Light" charset="0"/>
                <a:cs typeface="Roboto Condensed Light" charset="0"/>
              </a:rPr>
              <a:t>the way resources are distributed</a:t>
            </a:r>
            <a:br>
              <a:rPr lang="en-GB" sz="3000" dirty="0">
                <a:latin typeface="Roboto Condensed Light" charset="0"/>
                <a:ea typeface="Roboto Condensed Light" charset="0"/>
                <a:cs typeface="Roboto Condensed Light" charset="0"/>
              </a:rPr>
            </a:br>
            <a:endParaRPr lang="en-GB" sz="800" dirty="0">
              <a:latin typeface="Roboto Condensed Light" charset="0"/>
              <a:ea typeface="Roboto Condensed Light" charset="0"/>
              <a:cs typeface="Roboto Condensed Light" charset="0"/>
            </a:endParaRPr>
          </a:p>
          <a:p>
            <a:pPr marL="1588">
              <a:lnSpc>
                <a:spcPct val="90000"/>
              </a:lnSpc>
              <a:spcBef>
                <a:spcPts val="638"/>
              </a:spcBef>
              <a:buClr>
                <a:schemeClr val="tx1"/>
              </a:buClr>
              <a:buSzPct val="127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3000" dirty="0">
                <a:latin typeface="Roboto Condensed Light" charset="0"/>
                <a:ea typeface="Roboto Condensed Light" charset="0"/>
                <a:cs typeface="Roboto Condensed Light" charset="0"/>
              </a:rPr>
              <a:t>And you have to:</a:t>
            </a:r>
          </a:p>
          <a:p>
            <a:pPr marL="541338" indent="-539750">
              <a:lnSpc>
                <a:spcPct val="90000"/>
              </a:lnSpc>
              <a:spcBef>
                <a:spcPts val="638"/>
              </a:spcBef>
              <a:buClr>
                <a:schemeClr val="tx1"/>
              </a:buClr>
              <a:buSzPct val="127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3000" dirty="0">
                <a:latin typeface="Roboto Condensed Light" charset="0"/>
                <a:ea typeface="Roboto Condensed Light" charset="0"/>
                <a:cs typeface="Roboto Condensed Light" charset="0"/>
              </a:rPr>
              <a:t>Create a structured and present “demand”</a:t>
            </a:r>
          </a:p>
          <a:p>
            <a:pPr marL="541338" indent="42863">
              <a:lnSpc>
                <a:spcPct val="90000"/>
              </a:lnSpc>
              <a:spcBef>
                <a:spcPts val="638"/>
              </a:spcBef>
              <a:buClr>
                <a:schemeClr val="tx1"/>
              </a:buClr>
              <a:buSzPct val="127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3000" dirty="0">
                <a:latin typeface="Roboto Condensed Light" charset="0"/>
                <a:ea typeface="Roboto Condensed Light" charset="0"/>
                <a:cs typeface="Roboto Condensed Light" charset="0"/>
              </a:rPr>
              <a:t>in order to stimulate the right ”supply”</a:t>
            </a:r>
          </a:p>
          <a:p>
            <a:pPr marL="536575" indent="-534988">
              <a:lnSpc>
                <a:spcPct val="90000"/>
              </a:lnSpc>
              <a:spcBef>
                <a:spcPts val="638"/>
              </a:spcBef>
              <a:buClr>
                <a:schemeClr val="tx1"/>
              </a:buClr>
              <a:buSzPct val="127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GB" sz="3000" dirty="0">
              <a:latin typeface="Roboto Condensed Light" charset="0"/>
              <a:ea typeface="Roboto Condensed Light" charset="0"/>
              <a:cs typeface="Roboto Condensed Light" charset="0"/>
            </a:endParaRPr>
          </a:p>
          <a:p>
            <a:pPr marL="1588">
              <a:lnSpc>
                <a:spcPct val="90000"/>
              </a:lnSpc>
              <a:spcBef>
                <a:spcPts val="638"/>
              </a:spcBef>
              <a:buClr>
                <a:schemeClr val="tx1"/>
              </a:buClr>
              <a:buSzPct val="127000"/>
              <a:buFontTx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GB" sz="3000" dirty="0"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6" name="Rubrik 1"/>
          <p:cNvSpPr txBox="1">
            <a:spLocks/>
          </p:cNvSpPr>
          <p:nvPr/>
        </p:nvSpPr>
        <p:spPr>
          <a:xfrm>
            <a:off x="457200" y="0"/>
            <a:ext cx="8229600" cy="865818"/>
          </a:xfrm>
          <a:prstGeom prst="rect">
            <a:avLst/>
          </a:prstGeom>
          <a:ln w="25400" cap="flat" cmpd="sng" algn="ctr">
            <a:solidFill>
              <a:srgbClr val="074052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4800" dirty="0">
                <a:solidFill>
                  <a:srgbClr val="007572"/>
                </a:solidFill>
                <a:latin typeface="Roboto Condensed" charset="0"/>
                <a:ea typeface="Roboto Condensed" charset="0"/>
                <a:cs typeface="Roboto Condensed" charset="0"/>
              </a:rPr>
              <a:t>What leads to participation?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4858378" y="1014625"/>
            <a:ext cx="3942741" cy="528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1588">
              <a:lnSpc>
                <a:spcPct val="90000"/>
              </a:lnSpc>
              <a:spcBef>
                <a:spcPts val="638"/>
              </a:spcBef>
              <a:buClr>
                <a:schemeClr val="tx1"/>
              </a:buClr>
              <a:buSzPct val="127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3000" dirty="0">
                <a:latin typeface="Roboto Condensed Light" charset="0"/>
                <a:ea typeface="Roboto Condensed Light" charset="0"/>
                <a:cs typeface="Roboto Condensed Light" charset="0"/>
              </a:rPr>
              <a:t> the way people think,</a:t>
            </a:r>
          </a:p>
        </p:txBody>
      </p:sp>
    </p:spTree>
    <p:extLst>
      <p:ext uri="{BB962C8B-B14F-4D97-AF65-F5344CB8AC3E}">
        <p14:creationId xmlns:p14="http://schemas.microsoft.com/office/powerpoint/2010/main" val="172829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utoUpdateAnimBg="0"/>
      <p:bldP spid="7" grpId="0" build="p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443522" y="1000337"/>
            <a:ext cx="7743216" cy="5600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1588">
              <a:lnSpc>
                <a:spcPct val="90000"/>
              </a:lnSpc>
              <a:spcBef>
                <a:spcPts val="638"/>
              </a:spcBef>
              <a:buClr>
                <a:schemeClr val="tx1"/>
              </a:buClr>
              <a:buSzPct val="127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3000" dirty="0">
                <a:latin typeface="Roboto Condensed Light" charset="0"/>
                <a:ea typeface="Roboto Condensed Light" charset="0"/>
                <a:cs typeface="Roboto Condensed Light" charset="0"/>
              </a:rPr>
              <a:t>A structured and present demand is created by</a:t>
            </a:r>
          </a:p>
          <a:p>
            <a:pPr marL="458788" indent="-457200">
              <a:lnSpc>
                <a:spcPct val="90000"/>
              </a:lnSpc>
              <a:spcBef>
                <a:spcPts val="638"/>
              </a:spcBef>
              <a:buClr>
                <a:schemeClr val="tx1"/>
              </a:buClr>
              <a:buSzPct val="127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3000" dirty="0">
                <a:latin typeface="Roboto Condensed Light" charset="0"/>
                <a:ea typeface="Roboto Condensed Light" charset="0"/>
                <a:cs typeface="Roboto Condensed Light" charset="0"/>
              </a:rPr>
              <a:t>Setting measurable aims</a:t>
            </a:r>
          </a:p>
          <a:p>
            <a:pPr marL="458788" indent="-457200">
              <a:lnSpc>
                <a:spcPct val="90000"/>
              </a:lnSpc>
              <a:spcBef>
                <a:spcPts val="638"/>
              </a:spcBef>
              <a:buClr>
                <a:schemeClr val="tx1"/>
              </a:buClr>
              <a:buSzPct val="127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3000" dirty="0">
                <a:latin typeface="Roboto Condensed Light" charset="0"/>
                <a:ea typeface="Roboto Condensed Light" charset="0"/>
                <a:cs typeface="Roboto Condensed Light" charset="0"/>
              </a:rPr>
              <a:t>Continuously asking the right questions.</a:t>
            </a:r>
            <a:endParaRPr lang="en-GB" sz="1200" dirty="0">
              <a:latin typeface="Roboto Condensed Light" charset="0"/>
              <a:ea typeface="Roboto Condensed Light" charset="0"/>
              <a:cs typeface="Roboto Condensed Light" charset="0"/>
            </a:endParaRPr>
          </a:p>
          <a:p>
            <a:pPr marL="1069975" lvl="1" indent="-600075" defTabSz="449263">
              <a:spcBef>
                <a:spcPts val="638"/>
              </a:spcBef>
              <a:buClr>
                <a:schemeClr val="tx1"/>
              </a:buClr>
              <a:buSzPct val="120000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GB" sz="3000" dirty="0">
                <a:solidFill>
                  <a:srgbClr val="000000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  <a:t>Are young people participating?</a:t>
            </a:r>
          </a:p>
          <a:p>
            <a:pPr marL="1069975" lvl="1" indent="-600075" defTabSz="449263">
              <a:spcBef>
                <a:spcPts val="638"/>
              </a:spcBef>
              <a:buClr>
                <a:schemeClr val="tx1"/>
              </a:buClr>
              <a:buSzPct val="120000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GB" sz="3000" dirty="0">
                <a:solidFill>
                  <a:srgbClr val="000000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  <a:t>Are young people learning?</a:t>
            </a:r>
          </a:p>
          <a:p>
            <a:pPr marL="65087" lvl="1" defTabSz="449263">
              <a:lnSpc>
                <a:spcPct val="120000"/>
              </a:lnSpc>
              <a:spcBef>
                <a:spcPts val="638"/>
              </a:spcBef>
              <a:buClr>
                <a:schemeClr val="tx1"/>
              </a:buClr>
              <a:buSzPct val="12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GB" sz="3000" dirty="0">
                <a:solidFill>
                  <a:srgbClr val="000000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  <a:t>Questions that only could be answered</a:t>
            </a:r>
          </a:p>
          <a:p>
            <a:pPr marL="1069975" lvl="1" indent="-600075" defTabSz="449263">
              <a:spcBef>
                <a:spcPts val="638"/>
              </a:spcBef>
              <a:buClr>
                <a:schemeClr val="tx1"/>
              </a:buClr>
              <a:buSzPct val="120000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GB" sz="3000" dirty="0">
                <a:solidFill>
                  <a:srgbClr val="000000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  <a:t>Through continuous documentation and </a:t>
            </a:r>
            <a:br>
              <a:rPr lang="en-GB" sz="3000" dirty="0">
                <a:solidFill>
                  <a:srgbClr val="000000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</a:br>
            <a:r>
              <a:rPr lang="en-GB" sz="3000" dirty="0">
                <a:solidFill>
                  <a:srgbClr val="000000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  <a:t>follow up</a:t>
            </a:r>
          </a:p>
          <a:p>
            <a:pPr marL="1382713" lvl="1" indent="-327025" defTabSz="449263">
              <a:spcBef>
                <a:spcPts val="638"/>
              </a:spcBef>
              <a:buClr>
                <a:schemeClr val="tx1"/>
              </a:buClr>
              <a:buSzPct val="12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mr-IN" sz="3000" dirty="0">
                <a:solidFill>
                  <a:srgbClr val="000000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  <a:t>…</a:t>
            </a:r>
            <a:r>
              <a:rPr lang="sv-SE" sz="3000" dirty="0">
                <a:solidFill>
                  <a:srgbClr val="000000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  <a:t> </a:t>
            </a:r>
            <a:r>
              <a:rPr lang="en-GB" sz="3000" dirty="0">
                <a:solidFill>
                  <a:srgbClr val="000000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  <a:t>and the analysis of outcomes in relation to measurable aims</a:t>
            </a:r>
            <a:endParaRPr lang="en-GB" sz="3000" dirty="0"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6" name="Rubrik 1"/>
          <p:cNvSpPr txBox="1">
            <a:spLocks/>
          </p:cNvSpPr>
          <p:nvPr/>
        </p:nvSpPr>
        <p:spPr>
          <a:xfrm>
            <a:off x="457200" y="0"/>
            <a:ext cx="8229600" cy="865818"/>
          </a:xfrm>
          <a:prstGeom prst="rect">
            <a:avLst/>
          </a:prstGeom>
          <a:ln w="25400" cap="flat" cmpd="sng" algn="ctr">
            <a:solidFill>
              <a:srgbClr val="074052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4800" dirty="0">
                <a:solidFill>
                  <a:srgbClr val="007572"/>
                </a:solidFill>
                <a:latin typeface="Roboto Condensed" charset="0"/>
                <a:ea typeface="Roboto Condensed" charset="0"/>
                <a:cs typeface="Roboto Condensed" charset="0"/>
              </a:rPr>
              <a:t>What leads to participation?</a:t>
            </a:r>
          </a:p>
        </p:txBody>
      </p:sp>
    </p:spTree>
    <p:extLst>
      <p:ext uri="{BB962C8B-B14F-4D97-AF65-F5344CB8AC3E}">
        <p14:creationId xmlns:p14="http://schemas.microsoft.com/office/powerpoint/2010/main" val="1695133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443522" y="1000337"/>
            <a:ext cx="8243278" cy="325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1588">
              <a:lnSpc>
                <a:spcPct val="90000"/>
              </a:lnSpc>
              <a:spcBef>
                <a:spcPts val="638"/>
              </a:spcBef>
              <a:buClr>
                <a:schemeClr val="tx1"/>
              </a:buClr>
              <a:buSzPct val="127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3000" dirty="0">
                <a:latin typeface="Roboto Condensed Light" charset="0"/>
                <a:ea typeface="Roboto Condensed Light" charset="0"/>
                <a:cs typeface="Roboto Condensed Light" charset="0"/>
              </a:rPr>
              <a:t>This is why KEKS has common measurable aims</a:t>
            </a:r>
          </a:p>
          <a:p>
            <a:pPr marL="1588">
              <a:lnSpc>
                <a:spcPct val="90000"/>
              </a:lnSpc>
              <a:spcBef>
                <a:spcPts val="638"/>
              </a:spcBef>
              <a:buClr>
                <a:schemeClr val="tx1"/>
              </a:buClr>
              <a:buSzPct val="127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3000" dirty="0">
                <a:latin typeface="Roboto Condensed Light" charset="0"/>
                <a:ea typeface="Roboto Condensed Light" charset="0"/>
                <a:cs typeface="Roboto Condensed Light" charset="0"/>
              </a:rPr>
              <a:t>and a common web-based system for documentation and follow up.</a:t>
            </a:r>
            <a:br>
              <a:rPr lang="en-GB" sz="3000" dirty="0">
                <a:latin typeface="Roboto Condensed Light" charset="0"/>
                <a:ea typeface="Roboto Condensed Light" charset="0"/>
                <a:cs typeface="Roboto Condensed Light" charset="0"/>
              </a:rPr>
            </a:br>
            <a:endParaRPr lang="en-GB" sz="1200" dirty="0">
              <a:latin typeface="Roboto Condensed Light" charset="0"/>
              <a:ea typeface="Roboto Condensed Light" charset="0"/>
              <a:cs typeface="Roboto Condensed Light" charset="0"/>
            </a:endParaRPr>
          </a:p>
          <a:p>
            <a:pPr marL="1588">
              <a:lnSpc>
                <a:spcPct val="90000"/>
              </a:lnSpc>
              <a:spcBef>
                <a:spcPts val="638"/>
              </a:spcBef>
              <a:buClr>
                <a:schemeClr val="tx1"/>
              </a:buClr>
              <a:buSzPct val="127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3000" dirty="0">
                <a:latin typeface="Roboto Condensed Light" charset="0"/>
                <a:ea typeface="Roboto Condensed Light" charset="0"/>
                <a:cs typeface="Roboto Condensed Light" charset="0"/>
              </a:rPr>
              <a:t>KEKS common aims are </a:t>
            </a:r>
          </a:p>
        </p:txBody>
      </p:sp>
      <p:sp>
        <p:nvSpPr>
          <p:cNvPr id="6" name="Rubrik 1"/>
          <p:cNvSpPr txBox="1">
            <a:spLocks/>
          </p:cNvSpPr>
          <p:nvPr/>
        </p:nvSpPr>
        <p:spPr>
          <a:xfrm>
            <a:off x="457200" y="0"/>
            <a:ext cx="8229600" cy="865818"/>
          </a:xfrm>
          <a:prstGeom prst="rect">
            <a:avLst/>
          </a:prstGeom>
          <a:ln w="25400" cap="flat" cmpd="sng" algn="ctr">
            <a:solidFill>
              <a:srgbClr val="074052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4800" dirty="0">
                <a:solidFill>
                  <a:srgbClr val="007572"/>
                </a:solidFill>
                <a:latin typeface="Roboto Condensed" charset="0"/>
                <a:ea typeface="Roboto Condensed" charset="0"/>
                <a:cs typeface="Roboto Condensed" charset="0"/>
              </a:rPr>
              <a:t>KEKS aims and follow up</a:t>
            </a:r>
          </a:p>
        </p:txBody>
      </p:sp>
      <p:sp>
        <p:nvSpPr>
          <p:cNvPr id="5" name="Rectangle 2050" descr="Large confetti"/>
          <p:cNvSpPr txBox="1">
            <a:spLocks noChangeArrowheads="1"/>
          </p:cNvSpPr>
          <p:nvPr/>
        </p:nvSpPr>
        <p:spPr>
          <a:xfrm>
            <a:off x="4186238" y="2508855"/>
            <a:ext cx="1543050" cy="651986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marL="666750" lvl="1" indent="-601663" defTabSz="449263">
              <a:lnSpc>
                <a:spcPct val="120000"/>
              </a:lnSpc>
              <a:buClr>
                <a:schemeClr val="tx1"/>
              </a:buClr>
              <a:buSzPct val="120000"/>
              <a:buBlip>
                <a:blip r:embed="rId3"/>
              </a:buBlip>
              <a:defRPr/>
            </a:pPr>
            <a:r>
              <a:rPr lang="en-GB" sz="3000" dirty="0">
                <a:solidFill>
                  <a:schemeClr val="bg1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  <a:t>X</a:t>
            </a:r>
            <a:endParaRPr lang="en-GB" sz="3000" kern="0" dirty="0">
              <a:solidFill>
                <a:schemeClr val="bg1"/>
              </a:solidFill>
              <a:latin typeface="Roboto Condensed Light" charset="0"/>
              <a:ea typeface="Roboto Condensed Light" charset="0"/>
              <a:cs typeface="Roboto Condensed Light" charset="0"/>
            </a:endParaRPr>
          </a:p>
          <a:p>
            <a:pPr eaLnBrk="1" hangingPunct="1">
              <a:defRPr/>
            </a:pPr>
            <a:endParaRPr lang="en-GB" sz="3000" kern="0" dirty="0"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323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"/>
          <p:cNvSpPr txBox="1">
            <a:spLocks noChangeArrowheads="1"/>
          </p:cNvSpPr>
          <p:nvPr/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4871F3E5-E08D-C947-84A6-DAA427857F25}" type="slidenum">
              <a:rPr lang="sv-SE">
                <a:solidFill>
                  <a:srgbClr val="FFFFFF"/>
                </a:solidFill>
                <a:cs typeface="Arial Unicode MS" charset="0"/>
              </a:rPr>
              <a:pPr eaLnBrk="1" hangingPunct="1"/>
              <a:t>47</a:t>
            </a:fld>
            <a:endParaRPr lang="sv-SE">
              <a:solidFill>
                <a:srgbClr val="FFFFFF"/>
              </a:solidFill>
              <a:cs typeface="Arial Unicode MS" charset="0"/>
            </a:endParaRPr>
          </a:p>
        </p:txBody>
      </p:sp>
      <p:sp>
        <p:nvSpPr>
          <p:cNvPr id="7" name="Platshållare för innehåll 2"/>
          <p:cNvSpPr>
            <a:spLocks noGrp="1"/>
          </p:cNvSpPr>
          <p:nvPr>
            <p:ph idx="1"/>
          </p:nvPr>
        </p:nvSpPr>
        <p:spPr>
          <a:xfrm>
            <a:off x="431800" y="981074"/>
            <a:ext cx="8483600" cy="49958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3000" dirty="0">
                <a:solidFill>
                  <a:srgbClr val="000000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  <a:t>Gender</a:t>
            </a:r>
            <a:r>
              <a:rPr lang="en-GB" sz="3000" dirty="0">
                <a:ln w="1905"/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Roboto Condensed Light" charset="0"/>
                <a:ea typeface="Roboto Condensed Light" charset="0"/>
                <a:cs typeface="Roboto Condensed Light" charset="0"/>
              </a:rPr>
              <a:t> </a:t>
            </a:r>
            <a:r>
              <a:rPr lang="en-GB" sz="3000" dirty="0">
                <a:solidFill>
                  <a:srgbClr val="000000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  <a:t>balance (min)								   40/60 %</a:t>
            </a:r>
          </a:p>
          <a:p>
            <a:pPr marL="0" indent="0">
              <a:buNone/>
            </a:pPr>
            <a:r>
              <a:rPr lang="en-GB" sz="3000" dirty="0">
                <a:solidFill>
                  <a:srgbClr val="000000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  <a:t>Index, Safety and treatment							90 %</a:t>
            </a:r>
          </a:p>
          <a:p>
            <a:pPr marL="0" indent="0">
              <a:buNone/>
            </a:pPr>
            <a:r>
              <a:rPr lang="en-GB" sz="3000" dirty="0">
                <a:solidFill>
                  <a:srgbClr val="000000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  <a:t>Index, Influence and taking responsibility		50 %</a:t>
            </a:r>
          </a:p>
          <a:p>
            <a:pPr marL="0" indent="0">
              <a:buNone/>
            </a:pPr>
            <a:r>
              <a:rPr lang="en-GB" sz="3000" dirty="0">
                <a:solidFill>
                  <a:srgbClr val="000000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  <a:t>Share young people that produces activities	30 %</a:t>
            </a:r>
          </a:p>
          <a:p>
            <a:pPr marL="0" indent="0">
              <a:buNone/>
            </a:pPr>
            <a:r>
              <a:rPr lang="en-GB" sz="3000" dirty="0">
                <a:solidFill>
                  <a:srgbClr val="000000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  <a:t>Share activity time produced by young people  60 %</a:t>
            </a:r>
          </a:p>
          <a:p>
            <a:pPr marL="0" indent="0">
              <a:buNone/>
            </a:pPr>
            <a:r>
              <a:rPr lang="en-GB" sz="3000" dirty="0">
                <a:solidFill>
                  <a:srgbClr val="000000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  <a:t>Index, Participation									75 %</a:t>
            </a:r>
          </a:p>
          <a:p>
            <a:pPr marL="0" indent="0">
              <a:buNone/>
            </a:pPr>
            <a:r>
              <a:rPr lang="en-GB" sz="3000" dirty="0">
                <a:solidFill>
                  <a:srgbClr val="000000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  <a:t>Index, Learning											85 %</a:t>
            </a:r>
          </a:p>
          <a:p>
            <a:pPr marL="0" indent="0">
              <a:buNone/>
            </a:pPr>
            <a:r>
              <a:rPr lang="en-GB" sz="3000" dirty="0">
                <a:solidFill>
                  <a:srgbClr val="000000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  <a:t>Average answer on survey </a:t>
            </a:r>
            <a:r>
              <a:rPr lang="en-GB" sz="2800" dirty="0">
                <a:solidFill>
                  <a:srgbClr val="000000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  <a:t>(1 – 5 scale)</a:t>
            </a:r>
            <a:r>
              <a:rPr lang="en-GB" sz="3000" dirty="0">
                <a:solidFill>
                  <a:srgbClr val="000000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  <a:t>			4,3</a:t>
            </a:r>
          </a:p>
          <a:p>
            <a:pPr marL="0" indent="0">
              <a:buNone/>
            </a:pPr>
            <a:r>
              <a:rPr lang="en-GB" sz="3000" dirty="0">
                <a:solidFill>
                  <a:srgbClr val="000000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  <a:t>Total relative key figure (including economy)	1,0</a:t>
            </a:r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C05B0409-B123-0944-97FC-3589314B02BD}"/>
              </a:ext>
            </a:extLst>
          </p:cNvPr>
          <p:cNvSpPr txBox="1">
            <a:spLocks/>
          </p:cNvSpPr>
          <p:nvPr/>
        </p:nvSpPr>
        <p:spPr>
          <a:xfrm>
            <a:off x="457200" y="0"/>
            <a:ext cx="8229600" cy="865818"/>
          </a:xfrm>
          <a:prstGeom prst="rect">
            <a:avLst/>
          </a:prstGeom>
          <a:ln w="25400" cap="flat" cmpd="sng" algn="ctr">
            <a:solidFill>
              <a:srgbClr val="074052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4800" dirty="0">
                <a:solidFill>
                  <a:srgbClr val="007572"/>
                </a:solidFill>
                <a:latin typeface="Roboto Condensed" charset="0"/>
                <a:ea typeface="Roboto Condensed" charset="0"/>
                <a:cs typeface="Roboto Condensed" charset="0"/>
              </a:rPr>
              <a:t>KEKS aims and follow up</a:t>
            </a:r>
          </a:p>
        </p:txBody>
      </p:sp>
    </p:spTree>
    <p:extLst>
      <p:ext uri="{BB962C8B-B14F-4D97-AF65-F5344CB8AC3E}">
        <p14:creationId xmlns:p14="http://schemas.microsoft.com/office/powerpoint/2010/main" val="56960753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443522" y="1000337"/>
            <a:ext cx="8243278" cy="5600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1588">
              <a:lnSpc>
                <a:spcPct val="90000"/>
              </a:lnSpc>
              <a:spcBef>
                <a:spcPts val="638"/>
              </a:spcBef>
              <a:buClr>
                <a:schemeClr val="tx1"/>
              </a:buClr>
              <a:buSzPct val="127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3000" dirty="0">
                <a:latin typeface="Roboto Condensed Light" charset="0"/>
                <a:ea typeface="Roboto Condensed Light" charset="0"/>
                <a:cs typeface="Roboto Condensed Light" charset="0"/>
              </a:rPr>
              <a:t>Documentation and follow up is done through The Logbook. This system makes it possible to:</a:t>
            </a:r>
          </a:p>
          <a:p>
            <a:pPr marL="458788" indent="-457200">
              <a:lnSpc>
                <a:spcPct val="90000"/>
              </a:lnSpc>
              <a:spcBef>
                <a:spcPts val="638"/>
              </a:spcBef>
              <a:buClr>
                <a:schemeClr val="tx1"/>
              </a:buClr>
              <a:buSzPct val="127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3000" dirty="0">
                <a:latin typeface="Roboto Condensed Light" charset="0"/>
                <a:ea typeface="Roboto Condensed Light" charset="0"/>
                <a:cs typeface="Roboto Condensed Light" charset="0"/>
              </a:rPr>
              <a:t>See to what degree we reach our aims</a:t>
            </a:r>
          </a:p>
          <a:p>
            <a:pPr marL="458788" indent="-457200">
              <a:lnSpc>
                <a:spcPct val="90000"/>
              </a:lnSpc>
              <a:spcBef>
                <a:spcPts val="638"/>
              </a:spcBef>
              <a:buClr>
                <a:schemeClr val="tx1"/>
              </a:buClr>
              <a:buSzPct val="127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3000" dirty="0">
                <a:latin typeface="Roboto Condensed Light" charset="0"/>
                <a:ea typeface="Roboto Condensed Light" charset="0"/>
                <a:cs typeface="Roboto Condensed Light" charset="0"/>
              </a:rPr>
              <a:t>Continuously reflect on our outcomes and see the needs for further development</a:t>
            </a:r>
          </a:p>
          <a:p>
            <a:pPr marL="458788" indent="-457200">
              <a:lnSpc>
                <a:spcPct val="90000"/>
              </a:lnSpc>
              <a:spcBef>
                <a:spcPts val="638"/>
              </a:spcBef>
              <a:buClr>
                <a:schemeClr val="tx1"/>
              </a:buClr>
              <a:buSzPct val="127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3000" dirty="0">
                <a:latin typeface="Roboto Condensed Light" charset="0"/>
                <a:ea typeface="Roboto Condensed Light" charset="0"/>
                <a:cs typeface="Roboto Condensed Light" charset="0"/>
              </a:rPr>
              <a:t>Present the outcomes of our work in a structured way</a:t>
            </a:r>
          </a:p>
          <a:p>
            <a:pPr marL="1588">
              <a:lnSpc>
                <a:spcPct val="90000"/>
              </a:lnSpc>
              <a:spcBef>
                <a:spcPts val="638"/>
              </a:spcBef>
              <a:buClr>
                <a:schemeClr val="tx1"/>
              </a:buClr>
              <a:buSzPct val="127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GB" sz="1200" dirty="0">
              <a:latin typeface="Roboto Condensed Light" charset="0"/>
              <a:ea typeface="Roboto Condensed Light" charset="0"/>
              <a:cs typeface="Roboto Condensed Light" charset="0"/>
            </a:endParaRPr>
          </a:p>
          <a:p>
            <a:pPr marL="1588">
              <a:lnSpc>
                <a:spcPct val="90000"/>
              </a:lnSpc>
              <a:spcBef>
                <a:spcPts val="638"/>
              </a:spcBef>
              <a:buClr>
                <a:schemeClr val="tx1"/>
              </a:buClr>
              <a:buSzPct val="127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3000" dirty="0">
                <a:latin typeface="Roboto Condensed Light" charset="0"/>
                <a:ea typeface="Roboto Condensed Light" charset="0"/>
                <a:cs typeface="Roboto Condensed Light" charset="0"/>
              </a:rPr>
              <a:t>Every year all the information that is put into The Logbook is compiled to an annual result:</a:t>
            </a:r>
          </a:p>
          <a:p>
            <a:pPr marL="458788" indent="-457200">
              <a:lnSpc>
                <a:spcPct val="90000"/>
              </a:lnSpc>
              <a:spcBef>
                <a:spcPts val="638"/>
              </a:spcBef>
              <a:buClr>
                <a:schemeClr val="tx1"/>
              </a:buClr>
              <a:buSzPct val="127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3000" dirty="0">
                <a:latin typeface="Roboto Condensed Light" charset="0"/>
                <a:ea typeface="Roboto Condensed Light" charset="0"/>
                <a:cs typeface="Roboto Condensed Light" charset="0"/>
                <a:hlinkClick r:id="rId3"/>
              </a:rPr>
              <a:t>Annual result</a:t>
            </a:r>
            <a:endParaRPr lang="en-GB" sz="3000" dirty="0">
              <a:latin typeface="Roboto Condensed Light" charset="0"/>
              <a:ea typeface="Roboto Condensed Light" charset="0"/>
              <a:cs typeface="Roboto Condensed Light" charset="0"/>
            </a:endParaRPr>
          </a:p>
          <a:p>
            <a:pPr marL="458788" indent="-457200">
              <a:lnSpc>
                <a:spcPct val="90000"/>
              </a:lnSpc>
              <a:spcBef>
                <a:spcPts val="638"/>
              </a:spcBef>
              <a:buClr>
                <a:schemeClr val="tx1"/>
              </a:buClr>
              <a:buSzPct val="127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3000" dirty="0">
                <a:latin typeface="Roboto Condensed Light" charset="0"/>
                <a:ea typeface="Roboto Condensed Light" charset="0"/>
                <a:cs typeface="Roboto Condensed Light" charset="0"/>
              </a:rPr>
              <a:t>Per youth centre and municipality</a:t>
            </a:r>
          </a:p>
          <a:p>
            <a:pPr marL="1588">
              <a:lnSpc>
                <a:spcPct val="90000"/>
              </a:lnSpc>
              <a:spcBef>
                <a:spcPts val="638"/>
              </a:spcBef>
              <a:buClr>
                <a:schemeClr val="tx1"/>
              </a:buClr>
              <a:buSzPct val="127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GB" sz="3000" dirty="0"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5" name="Rubrik 1">
            <a:extLst>
              <a:ext uri="{FF2B5EF4-FFF2-40B4-BE49-F238E27FC236}">
                <a16:creationId xmlns:a16="http://schemas.microsoft.com/office/drawing/2014/main" id="{5BB612D8-9D03-6F45-90BD-ABFB3065CF44}"/>
              </a:ext>
            </a:extLst>
          </p:cNvPr>
          <p:cNvSpPr txBox="1">
            <a:spLocks/>
          </p:cNvSpPr>
          <p:nvPr/>
        </p:nvSpPr>
        <p:spPr>
          <a:xfrm>
            <a:off x="457200" y="0"/>
            <a:ext cx="8229600" cy="865818"/>
          </a:xfrm>
          <a:prstGeom prst="rect">
            <a:avLst/>
          </a:prstGeom>
          <a:ln w="25400" cap="flat" cmpd="sng" algn="ctr">
            <a:solidFill>
              <a:srgbClr val="074052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4800" dirty="0">
                <a:solidFill>
                  <a:srgbClr val="007572"/>
                </a:solidFill>
                <a:latin typeface="Roboto Condensed" charset="0"/>
                <a:ea typeface="Roboto Condensed" charset="0"/>
                <a:cs typeface="Roboto Condensed" charset="0"/>
              </a:rPr>
              <a:t>KEKS aims and follow up</a:t>
            </a:r>
          </a:p>
        </p:txBody>
      </p:sp>
    </p:spTree>
    <p:extLst>
      <p:ext uri="{BB962C8B-B14F-4D97-AF65-F5344CB8AC3E}">
        <p14:creationId xmlns:p14="http://schemas.microsoft.com/office/powerpoint/2010/main" val="497868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443522" y="1000337"/>
            <a:ext cx="8243278" cy="5600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1588">
              <a:lnSpc>
                <a:spcPct val="90000"/>
              </a:lnSpc>
              <a:spcBef>
                <a:spcPts val="638"/>
              </a:spcBef>
              <a:buClr>
                <a:schemeClr val="tx1"/>
              </a:buClr>
              <a:buSzPct val="127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3000" dirty="0">
                <a:latin typeface="Roboto Condensed Light" charset="0"/>
                <a:ea typeface="Roboto Condensed Light" charset="0"/>
                <a:cs typeface="Roboto Condensed Light" charset="0"/>
              </a:rPr>
              <a:t>In order to have this result we gather information through:</a:t>
            </a:r>
          </a:p>
          <a:p>
            <a:pPr marL="458788" indent="-457200">
              <a:lnSpc>
                <a:spcPct val="90000"/>
              </a:lnSpc>
              <a:spcBef>
                <a:spcPts val="638"/>
              </a:spcBef>
              <a:buClr>
                <a:schemeClr val="tx1"/>
              </a:buClr>
              <a:buSzPct val="127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3000" dirty="0">
                <a:latin typeface="Roboto Condensed Light" charset="0"/>
                <a:ea typeface="Roboto Condensed Light" charset="0"/>
                <a:cs typeface="Roboto Condensed Light" charset="0"/>
              </a:rPr>
              <a:t>Statistics from documentation</a:t>
            </a:r>
          </a:p>
          <a:p>
            <a:pPr marL="458788" indent="-457200">
              <a:lnSpc>
                <a:spcPct val="90000"/>
              </a:lnSpc>
              <a:spcBef>
                <a:spcPts val="638"/>
              </a:spcBef>
              <a:buClr>
                <a:schemeClr val="tx1"/>
              </a:buClr>
              <a:buSzPct val="127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3000" dirty="0">
                <a:latin typeface="Roboto Condensed Light" charset="0"/>
                <a:ea typeface="Roboto Condensed Light" charset="0"/>
                <a:cs typeface="Roboto Condensed Light" charset="0"/>
              </a:rPr>
              <a:t>Questionnaires to young people</a:t>
            </a:r>
          </a:p>
          <a:p>
            <a:pPr marL="458788" indent="-457200">
              <a:lnSpc>
                <a:spcPct val="90000"/>
              </a:lnSpc>
              <a:spcBef>
                <a:spcPts val="638"/>
              </a:spcBef>
              <a:buClr>
                <a:schemeClr val="tx1"/>
              </a:buClr>
              <a:buSzPct val="127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3000" dirty="0">
                <a:latin typeface="Roboto Condensed Light" charset="0"/>
                <a:ea typeface="Roboto Condensed Light" charset="0"/>
                <a:cs typeface="Roboto Condensed Light" charset="0"/>
              </a:rPr>
              <a:t>Quantitative information on costs</a:t>
            </a:r>
          </a:p>
        </p:txBody>
      </p:sp>
      <p:sp>
        <p:nvSpPr>
          <p:cNvPr id="5" name="Rubrik 1">
            <a:extLst>
              <a:ext uri="{FF2B5EF4-FFF2-40B4-BE49-F238E27FC236}">
                <a16:creationId xmlns:a16="http://schemas.microsoft.com/office/drawing/2014/main" id="{5BB612D8-9D03-6F45-90BD-ABFB3065CF44}"/>
              </a:ext>
            </a:extLst>
          </p:cNvPr>
          <p:cNvSpPr txBox="1">
            <a:spLocks/>
          </p:cNvSpPr>
          <p:nvPr/>
        </p:nvSpPr>
        <p:spPr>
          <a:xfrm>
            <a:off x="457200" y="0"/>
            <a:ext cx="8229600" cy="865818"/>
          </a:xfrm>
          <a:prstGeom prst="rect">
            <a:avLst/>
          </a:prstGeom>
          <a:ln w="25400" cap="flat" cmpd="sng" algn="ctr">
            <a:solidFill>
              <a:srgbClr val="074052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4800" dirty="0">
                <a:solidFill>
                  <a:srgbClr val="007572"/>
                </a:solidFill>
                <a:latin typeface="Roboto Condensed" charset="0"/>
                <a:ea typeface="Roboto Condensed" charset="0"/>
                <a:cs typeface="Roboto Condensed" charset="0"/>
              </a:rPr>
              <a:t>KEKS aims and follow up</a:t>
            </a:r>
          </a:p>
        </p:txBody>
      </p:sp>
    </p:spTree>
    <p:extLst>
      <p:ext uri="{BB962C8B-B14F-4D97-AF65-F5344CB8AC3E}">
        <p14:creationId xmlns:p14="http://schemas.microsoft.com/office/powerpoint/2010/main" val="530253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2691088" y="1079697"/>
            <a:ext cx="3685624" cy="1097736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nl-NL" sz="2800" baseline="30000" dirty="0">
                <a:noFill/>
                <a:latin typeface="Futura"/>
                <a:cs typeface="Futura"/>
              </a:rPr>
              <a:t>IMPROVING YOUTH WORK</a:t>
            </a:r>
          </a:p>
          <a:p>
            <a:pPr algn="ctr"/>
            <a:endParaRPr lang="nl-NL" sz="2800" baseline="30000" dirty="0">
              <a:noFill/>
              <a:latin typeface="Futura"/>
              <a:cs typeface="Futura"/>
            </a:endParaRPr>
          </a:p>
          <a:p>
            <a:pPr algn="ctr"/>
            <a:endParaRPr lang="nl-NL" sz="2800" dirty="0">
              <a:noFill/>
              <a:latin typeface="Futura"/>
              <a:cs typeface="Futura"/>
            </a:endParaRP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54416-A586-FE45-9878-290F055D7D33}" type="slidenum">
              <a:rPr lang="nl-NL" smtClean="0"/>
              <a:t>5</a:t>
            </a:fld>
            <a:endParaRPr lang="nl-NL"/>
          </a:p>
        </p:txBody>
      </p:sp>
      <p:sp>
        <p:nvSpPr>
          <p:cNvPr id="2" name="textruta 1"/>
          <p:cNvSpPr txBox="1"/>
          <p:nvPr/>
        </p:nvSpPr>
        <p:spPr>
          <a:xfrm>
            <a:off x="1625600" y="54694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dirty="0"/>
          </a:p>
        </p:txBody>
      </p:sp>
      <p:sp>
        <p:nvSpPr>
          <p:cNvPr id="14" name="Rektangel 13"/>
          <p:cNvSpPr/>
          <p:nvPr/>
        </p:nvSpPr>
        <p:spPr>
          <a:xfrm>
            <a:off x="457199" y="1011799"/>
            <a:ext cx="8229601" cy="3083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875" lvl="1" defTabSz="449263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20000"/>
              <a:defRPr/>
            </a:pPr>
            <a:r>
              <a:rPr lang="en-GB" sz="3000" dirty="0">
                <a:solidFill>
                  <a:srgbClr val="000000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  <a:t>Quality can be defined as:</a:t>
            </a:r>
          </a:p>
          <a:p>
            <a:pPr marL="635000" lvl="1" indent="-619125" defTabSz="449263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20000"/>
              <a:buBlip>
                <a:blip r:embed="rId3"/>
              </a:buBlip>
              <a:defRPr/>
            </a:pPr>
            <a:r>
              <a:rPr lang="en-GB" sz="3000" dirty="0">
                <a:solidFill>
                  <a:srgbClr val="000000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  <a:t>“How functional something is in relation to what you want to achieve in a certain context.”</a:t>
            </a:r>
            <a:br>
              <a:rPr lang="en-GB" sz="3000" dirty="0">
                <a:solidFill>
                  <a:srgbClr val="000000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</a:br>
            <a:endParaRPr lang="en-GB" sz="1200" dirty="0">
              <a:solidFill>
                <a:srgbClr val="000000"/>
              </a:solidFill>
              <a:latin typeface="Roboto Condensed Light" charset="0"/>
              <a:ea typeface="Roboto Condensed Light" charset="0"/>
              <a:cs typeface="Roboto Condensed Light" charset="0"/>
            </a:endParaRPr>
          </a:p>
          <a:p>
            <a:pPr marL="15875" lvl="1" defTabSz="449263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20000"/>
              <a:defRPr/>
            </a:pPr>
            <a:r>
              <a:rPr lang="en-GB" sz="3000" dirty="0">
                <a:solidFill>
                  <a:srgbClr val="000000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  <a:t>Or, put more simply:</a:t>
            </a:r>
          </a:p>
          <a:p>
            <a:pPr marL="635000" lvl="1" indent="-619125" defTabSz="449263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20000"/>
              <a:buBlip>
                <a:blip r:embed="rId3"/>
              </a:buBlip>
              <a:defRPr/>
            </a:pPr>
            <a:r>
              <a:rPr lang="en-GB" sz="3000" dirty="0">
                <a:solidFill>
                  <a:srgbClr val="000000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  <a:t>“How good we are at reaching our aims.”</a:t>
            </a:r>
            <a:endParaRPr lang="sv-SE" sz="3000" dirty="0">
              <a:solidFill>
                <a:srgbClr val="000000"/>
              </a:solidFill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12" name="Rubrik 1"/>
          <p:cNvSpPr txBox="1">
            <a:spLocks/>
          </p:cNvSpPr>
          <p:nvPr/>
        </p:nvSpPr>
        <p:spPr>
          <a:xfrm>
            <a:off x="457200" y="0"/>
            <a:ext cx="8229600" cy="865818"/>
          </a:xfrm>
          <a:prstGeom prst="rect">
            <a:avLst/>
          </a:prstGeom>
          <a:ln w="25400" cap="flat" cmpd="sng" algn="ctr">
            <a:solidFill>
              <a:srgbClr val="074052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4800" dirty="0">
                <a:solidFill>
                  <a:srgbClr val="007572"/>
                </a:solidFill>
                <a:latin typeface="Roboto Condensed" charset="0"/>
                <a:ea typeface="Roboto Condensed" charset="0"/>
                <a:cs typeface="Roboto Condensed" charset="0"/>
              </a:rPr>
              <a:t>Quality</a:t>
            </a:r>
            <a:r>
              <a:rPr lang="sv-SE" sz="4800" dirty="0">
                <a:solidFill>
                  <a:srgbClr val="007572"/>
                </a:solidFill>
                <a:latin typeface="Roboto Condensed" charset="0"/>
                <a:ea typeface="Roboto Condensed" charset="0"/>
                <a:cs typeface="Roboto Condensed" charset="0"/>
              </a:rPr>
              <a:t>?</a:t>
            </a:r>
            <a:endParaRPr lang="en-GB" sz="4800" dirty="0">
              <a:solidFill>
                <a:srgbClr val="007572"/>
              </a:solidFill>
              <a:latin typeface="Roboto Condensed" charset="0"/>
              <a:ea typeface="Roboto Condensed" charset="0"/>
              <a:cs typeface="Roboto Condense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4408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443522" y="1000337"/>
            <a:ext cx="8243278" cy="5600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1588">
              <a:lnSpc>
                <a:spcPct val="90000"/>
              </a:lnSpc>
              <a:spcBef>
                <a:spcPts val="638"/>
              </a:spcBef>
              <a:buClr>
                <a:schemeClr val="tx1"/>
              </a:buClr>
              <a:buSzPct val="127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3000" dirty="0">
                <a:latin typeface="Roboto Condensed Light" charset="0"/>
                <a:ea typeface="Roboto Condensed Light" charset="0"/>
                <a:cs typeface="Roboto Condensed Light" charset="0"/>
              </a:rPr>
              <a:t>Statistics is gathered in </a:t>
            </a:r>
            <a:r>
              <a:rPr lang="en-GB" sz="3000" dirty="0">
                <a:latin typeface="Roboto Condensed Light" charset="0"/>
                <a:ea typeface="Roboto Condensed Light" charset="0"/>
                <a:cs typeface="Roboto Condensed Light" charset="0"/>
                <a:hlinkClick r:id="rId3"/>
              </a:rPr>
              <a:t>www.thelogbook.eu</a:t>
            </a:r>
            <a:r>
              <a:rPr lang="en-GB" sz="3000" dirty="0">
                <a:latin typeface="Roboto Condensed Light" charset="0"/>
                <a:ea typeface="Roboto Condensed Light" charset="0"/>
                <a:cs typeface="Roboto Condensed Light" charset="0"/>
              </a:rPr>
              <a:t>, </a:t>
            </a:r>
            <a:br>
              <a:rPr lang="en-GB" sz="3000" dirty="0">
                <a:latin typeface="Roboto Condensed Light" charset="0"/>
                <a:ea typeface="Roboto Condensed Light" charset="0"/>
                <a:cs typeface="Roboto Condensed Light" charset="0"/>
              </a:rPr>
            </a:br>
            <a:r>
              <a:rPr lang="en-GB" sz="3000" dirty="0">
                <a:latin typeface="Roboto Condensed Light" charset="0"/>
                <a:ea typeface="Roboto Condensed Light" charset="0"/>
                <a:cs typeface="Roboto Condensed Light" charset="0"/>
              </a:rPr>
              <a:t>where we document for example:</a:t>
            </a:r>
          </a:p>
          <a:p>
            <a:pPr marL="458788" indent="-457200">
              <a:lnSpc>
                <a:spcPct val="90000"/>
              </a:lnSpc>
              <a:spcBef>
                <a:spcPts val="638"/>
              </a:spcBef>
              <a:buClr>
                <a:schemeClr val="tx1"/>
              </a:buClr>
              <a:buSzPct val="127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3000" dirty="0">
                <a:latin typeface="Roboto Condensed Light" charset="0"/>
                <a:ea typeface="Roboto Condensed Light" charset="0"/>
                <a:cs typeface="Roboto Condensed Light" charset="0"/>
              </a:rPr>
              <a:t>Number of activity hours</a:t>
            </a:r>
          </a:p>
          <a:p>
            <a:pPr marL="458788" indent="-457200">
              <a:lnSpc>
                <a:spcPct val="90000"/>
              </a:lnSpc>
              <a:spcBef>
                <a:spcPts val="638"/>
              </a:spcBef>
              <a:buClr>
                <a:schemeClr val="tx1"/>
              </a:buClr>
              <a:buSzPct val="127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3000" dirty="0">
                <a:latin typeface="Roboto Condensed Light" charset="0"/>
                <a:ea typeface="Roboto Condensed Light" charset="0"/>
                <a:cs typeface="Roboto Condensed Light" charset="0"/>
              </a:rPr>
              <a:t>Number of participants</a:t>
            </a:r>
          </a:p>
          <a:p>
            <a:pPr marL="458788" indent="-457200">
              <a:lnSpc>
                <a:spcPct val="90000"/>
              </a:lnSpc>
              <a:spcBef>
                <a:spcPts val="638"/>
              </a:spcBef>
              <a:buClr>
                <a:schemeClr val="tx1"/>
              </a:buClr>
              <a:buSzPct val="127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3000" dirty="0">
                <a:latin typeface="Roboto Condensed Light" charset="0"/>
                <a:ea typeface="Roboto Condensed Light" charset="0"/>
                <a:cs typeface="Roboto Condensed Light" charset="0"/>
              </a:rPr>
              <a:t>Number of producers</a:t>
            </a:r>
          </a:p>
          <a:p>
            <a:pPr marL="458788" indent="-457200">
              <a:lnSpc>
                <a:spcPct val="90000"/>
              </a:lnSpc>
              <a:spcBef>
                <a:spcPts val="638"/>
              </a:spcBef>
              <a:buClr>
                <a:schemeClr val="tx1"/>
              </a:buClr>
              <a:buSzPct val="127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3000" dirty="0">
                <a:latin typeface="Roboto Condensed Light" charset="0"/>
                <a:ea typeface="Roboto Condensed Light" charset="0"/>
                <a:cs typeface="Roboto Condensed Light" charset="0"/>
              </a:rPr>
              <a:t>…</a:t>
            </a:r>
          </a:p>
          <a:p>
            <a:pPr marL="1588">
              <a:lnSpc>
                <a:spcPct val="90000"/>
              </a:lnSpc>
              <a:spcBef>
                <a:spcPts val="638"/>
              </a:spcBef>
              <a:buClr>
                <a:schemeClr val="tx1"/>
              </a:buClr>
              <a:buSzPct val="127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3000" dirty="0">
                <a:latin typeface="Roboto Condensed Light" charset="0"/>
                <a:ea typeface="Roboto Condensed Light" charset="0"/>
                <a:cs typeface="Roboto Condensed Light" charset="0"/>
              </a:rPr>
              <a:t>Here we also write notes </a:t>
            </a:r>
            <a:r>
              <a:rPr lang="en-GB" sz="3000">
                <a:latin typeface="Roboto Condensed Light" charset="0"/>
                <a:ea typeface="Roboto Condensed Light" charset="0"/>
                <a:cs typeface="Roboto Condensed Light" charset="0"/>
              </a:rPr>
              <a:t>for continuous reflection</a:t>
            </a:r>
            <a:endParaRPr lang="en-GB" sz="3000" dirty="0">
              <a:latin typeface="Roboto Condensed Light" charset="0"/>
              <a:ea typeface="Roboto Condensed Light" charset="0"/>
              <a:cs typeface="Roboto Condensed Light" charset="0"/>
            </a:endParaRPr>
          </a:p>
          <a:p>
            <a:pPr marL="1588">
              <a:lnSpc>
                <a:spcPct val="90000"/>
              </a:lnSpc>
              <a:spcBef>
                <a:spcPts val="638"/>
              </a:spcBef>
              <a:buClr>
                <a:schemeClr val="tx1"/>
              </a:buClr>
              <a:buSzPct val="127000"/>
              <a:buFontTx/>
              <a:buBlip>
                <a:blip r:embed="rId4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GB" sz="3000" dirty="0"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5" name="Rubrik 1">
            <a:extLst>
              <a:ext uri="{FF2B5EF4-FFF2-40B4-BE49-F238E27FC236}">
                <a16:creationId xmlns:a16="http://schemas.microsoft.com/office/drawing/2014/main" id="{5BB612D8-9D03-6F45-90BD-ABFB3065CF44}"/>
              </a:ext>
            </a:extLst>
          </p:cNvPr>
          <p:cNvSpPr txBox="1">
            <a:spLocks/>
          </p:cNvSpPr>
          <p:nvPr/>
        </p:nvSpPr>
        <p:spPr>
          <a:xfrm>
            <a:off x="457200" y="0"/>
            <a:ext cx="8229600" cy="865818"/>
          </a:xfrm>
          <a:prstGeom prst="rect">
            <a:avLst/>
          </a:prstGeom>
          <a:ln w="25400" cap="flat" cmpd="sng" algn="ctr">
            <a:solidFill>
              <a:srgbClr val="074052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4800" dirty="0">
                <a:solidFill>
                  <a:srgbClr val="007572"/>
                </a:solidFill>
                <a:latin typeface="Roboto Condensed" charset="0"/>
                <a:ea typeface="Roboto Condensed" charset="0"/>
                <a:cs typeface="Roboto Condensed" charset="0"/>
              </a:rPr>
              <a:t>KEKS aims and follow up</a:t>
            </a:r>
          </a:p>
        </p:txBody>
      </p:sp>
    </p:spTree>
    <p:extLst>
      <p:ext uri="{BB962C8B-B14F-4D97-AF65-F5344CB8AC3E}">
        <p14:creationId xmlns:p14="http://schemas.microsoft.com/office/powerpoint/2010/main" val="599782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utoUpdateAnimBg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443522" y="1000337"/>
            <a:ext cx="8243278" cy="5600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1588">
              <a:lnSpc>
                <a:spcPct val="90000"/>
              </a:lnSpc>
              <a:spcBef>
                <a:spcPts val="638"/>
              </a:spcBef>
              <a:buClr>
                <a:schemeClr val="tx1"/>
              </a:buClr>
              <a:buSzPct val="127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3000" dirty="0">
                <a:latin typeface="Roboto Condensed Light" charset="0"/>
                <a:ea typeface="Roboto Condensed Light" charset="0"/>
                <a:cs typeface="Roboto Condensed Light" charset="0"/>
              </a:rPr>
              <a:t>Follow up is done through two web-based surveys to young people.</a:t>
            </a:r>
          </a:p>
          <a:p>
            <a:pPr marL="1588">
              <a:lnSpc>
                <a:spcPct val="90000"/>
              </a:lnSpc>
              <a:spcBef>
                <a:spcPts val="638"/>
              </a:spcBef>
              <a:buClr>
                <a:schemeClr val="tx1"/>
              </a:buClr>
              <a:buSzPct val="127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3000" dirty="0">
                <a:latin typeface="Roboto Condensed Light" charset="0"/>
                <a:ea typeface="Roboto Condensed Light" charset="0"/>
                <a:cs typeface="Roboto Condensed Light" charset="0"/>
              </a:rPr>
              <a:t>Asking questions related to, mainly, young peoples perception of:</a:t>
            </a:r>
          </a:p>
          <a:p>
            <a:pPr marL="458788" indent="-457200">
              <a:lnSpc>
                <a:spcPct val="90000"/>
              </a:lnSpc>
              <a:spcBef>
                <a:spcPts val="638"/>
              </a:spcBef>
              <a:buClr>
                <a:schemeClr val="tx1"/>
              </a:buClr>
              <a:buSzPct val="127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3000" dirty="0">
                <a:latin typeface="Roboto Condensed Light" charset="0"/>
                <a:ea typeface="Roboto Condensed Light" charset="0"/>
                <a:cs typeface="Roboto Condensed Light" charset="0"/>
              </a:rPr>
              <a:t>Safety and treatment</a:t>
            </a:r>
          </a:p>
          <a:p>
            <a:pPr marL="458788" indent="-457200">
              <a:lnSpc>
                <a:spcPct val="90000"/>
              </a:lnSpc>
              <a:spcBef>
                <a:spcPts val="638"/>
              </a:spcBef>
              <a:buClr>
                <a:schemeClr val="tx1"/>
              </a:buClr>
              <a:buSzPct val="127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3000" dirty="0">
                <a:latin typeface="Roboto Condensed Light" charset="0"/>
                <a:ea typeface="Roboto Condensed Light" charset="0"/>
                <a:cs typeface="Roboto Condensed Light" charset="0"/>
              </a:rPr>
              <a:t>Influence and taking responsibility</a:t>
            </a:r>
          </a:p>
          <a:p>
            <a:pPr marL="458788" indent="-457200">
              <a:lnSpc>
                <a:spcPct val="90000"/>
              </a:lnSpc>
              <a:spcBef>
                <a:spcPts val="638"/>
              </a:spcBef>
              <a:buClr>
                <a:schemeClr val="tx1"/>
              </a:buClr>
              <a:buSzPct val="127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3000" dirty="0">
                <a:latin typeface="Roboto Condensed Light" charset="0"/>
                <a:ea typeface="Roboto Condensed Light" charset="0"/>
                <a:cs typeface="Roboto Condensed Light" charset="0"/>
              </a:rPr>
              <a:t>Participation</a:t>
            </a:r>
          </a:p>
          <a:p>
            <a:pPr marL="458788" indent="-457200">
              <a:lnSpc>
                <a:spcPct val="90000"/>
              </a:lnSpc>
              <a:spcBef>
                <a:spcPts val="638"/>
              </a:spcBef>
              <a:buClr>
                <a:schemeClr val="tx1"/>
              </a:buClr>
              <a:buSzPct val="127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3000" dirty="0">
                <a:latin typeface="Roboto Condensed Light" charset="0"/>
                <a:ea typeface="Roboto Condensed Light" charset="0"/>
                <a:cs typeface="Roboto Condensed Light" charset="0"/>
              </a:rPr>
              <a:t>Learning</a:t>
            </a:r>
          </a:p>
          <a:p>
            <a:pPr marL="1588">
              <a:lnSpc>
                <a:spcPct val="90000"/>
              </a:lnSpc>
              <a:spcBef>
                <a:spcPts val="638"/>
              </a:spcBef>
              <a:buClr>
                <a:schemeClr val="tx1"/>
              </a:buClr>
              <a:buSzPct val="127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3000" b="1" dirty="0">
                <a:latin typeface="Roboto Condensed Light" charset="0"/>
                <a:ea typeface="Roboto Condensed Light" charset="0"/>
                <a:cs typeface="Roboto Condensed Light" charset="0"/>
              </a:rPr>
              <a:t>+</a:t>
            </a:r>
            <a:r>
              <a:rPr lang="en-GB" sz="3000" dirty="0">
                <a:latin typeface="Roboto Condensed Light" charset="0"/>
                <a:ea typeface="Roboto Condensed Light" charset="0"/>
                <a:cs typeface="Roboto Condensed Light" charset="0"/>
              </a:rPr>
              <a:t>   Background questions</a:t>
            </a:r>
            <a:br>
              <a:rPr lang="en-GB" sz="3000" dirty="0">
                <a:latin typeface="Roboto Condensed Light" charset="0"/>
                <a:ea typeface="Roboto Condensed Light" charset="0"/>
                <a:cs typeface="Roboto Condensed Light" charset="0"/>
              </a:rPr>
            </a:br>
            <a:endParaRPr lang="en-GB" sz="1200" dirty="0">
              <a:latin typeface="Roboto Condensed Light" charset="0"/>
              <a:ea typeface="Roboto Condensed Light" charset="0"/>
              <a:cs typeface="Roboto Condensed Light" charset="0"/>
            </a:endParaRPr>
          </a:p>
          <a:p>
            <a:pPr marL="1588">
              <a:lnSpc>
                <a:spcPct val="90000"/>
              </a:lnSpc>
              <a:spcBef>
                <a:spcPts val="638"/>
              </a:spcBef>
              <a:buClr>
                <a:schemeClr val="tx1"/>
              </a:buClr>
              <a:buSzPct val="127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3000" dirty="0">
                <a:latin typeface="Roboto Condensed Light" charset="0"/>
                <a:ea typeface="Roboto Condensed Light" charset="0"/>
                <a:cs typeface="Roboto Condensed Light" charset="0"/>
              </a:rPr>
              <a:t>I.e. </a:t>
            </a:r>
            <a:r>
              <a:rPr lang="mr-IN" sz="3000" dirty="0">
                <a:latin typeface="Roboto Condensed Light" charset="0"/>
                <a:ea typeface="Roboto Condensed Light" charset="0"/>
                <a:cs typeface="Roboto Condensed Light" charset="0"/>
              </a:rPr>
              <a:t>–</a:t>
            </a:r>
            <a:r>
              <a:rPr lang="en-GB" sz="3000" dirty="0">
                <a:latin typeface="Roboto Condensed Light" charset="0"/>
                <a:ea typeface="Roboto Condensed Light" charset="0"/>
                <a:cs typeface="Roboto Condensed Light" charset="0"/>
              </a:rPr>
              <a:t> questions related to our aims</a:t>
            </a:r>
            <a:br>
              <a:rPr lang="en-GB" sz="3000" dirty="0">
                <a:latin typeface="Roboto Condensed Light" charset="0"/>
                <a:ea typeface="Roboto Condensed Light" charset="0"/>
                <a:cs typeface="Roboto Condensed Light" charset="0"/>
              </a:rPr>
            </a:br>
            <a:endParaRPr lang="en-GB" sz="1200" dirty="0">
              <a:latin typeface="Roboto Condensed Light" charset="0"/>
              <a:ea typeface="Roboto Condensed Light" charset="0"/>
              <a:cs typeface="Roboto Condensed Light" charset="0"/>
            </a:endParaRPr>
          </a:p>
          <a:p>
            <a:pPr marL="1588">
              <a:lnSpc>
                <a:spcPct val="90000"/>
              </a:lnSpc>
              <a:spcBef>
                <a:spcPts val="638"/>
              </a:spcBef>
              <a:buClr>
                <a:schemeClr val="tx1"/>
              </a:buClr>
              <a:buSzPct val="127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GB" sz="3000" dirty="0">
              <a:latin typeface="Roboto Condensed Light" charset="0"/>
              <a:ea typeface="Roboto Condensed Light" charset="0"/>
              <a:cs typeface="Roboto Condensed Light" charset="0"/>
            </a:endParaRPr>
          </a:p>
          <a:p>
            <a:pPr marL="1588">
              <a:lnSpc>
                <a:spcPct val="90000"/>
              </a:lnSpc>
              <a:spcBef>
                <a:spcPts val="638"/>
              </a:spcBef>
              <a:buClr>
                <a:schemeClr val="tx1"/>
              </a:buClr>
              <a:buSzPct val="127000"/>
              <a:buFontTx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GB" sz="3000" dirty="0"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5" name="Rubrik 1">
            <a:extLst>
              <a:ext uri="{FF2B5EF4-FFF2-40B4-BE49-F238E27FC236}">
                <a16:creationId xmlns:a16="http://schemas.microsoft.com/office/drawing/2014/main" id="{5FE7C959-3101-6F43-ADB5-613ED56F7F09}"/>
              </a:ext>
            </a:extLst>
          </p:cNvPr>
          <p:cNvSpPr txBox="1">
            <a:spLocks/>
          </p:cNvSpPr>
          <p:nvPr/>
        </p:nvSpPr>
        <p:spPr>
          <a:xfrm>
            <a:off x="457200" y="0"/>
            <a:ext cx="8229600" cy="865818"/>
          </a:xfrm>
          <a:prstGeom prst="rect">
            <a:avLst/>
          </a:prstGeom>
          <a:ln w="25400" cap="flat" cmpd="sng" algn="ctr">
            <a:solidFill>
              <a:srgbClr val="074052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4800" dirty="0">
                <a:solidFill>
                  <a:srgbClr val="007572"/>
                </a:solidFill>
                <a:latin typeface="Roboto Condensed" charset="0"/>
                <a:ea typeface="Roboto Condensed" charset="0"/>
                <a:cs typeface="Roboto Condensed" charset="0"/>
              </a:rPr>
              <a:t>KEKS aims and follow up</a:t>
            </a:r>
          </a:p>
        </p:txBody>
      </p:sp>
    </p:spTree>
    <p:extLst>
      <p:ext uri="{BB962C8B-B14F-4D97-AF65-F5344CB8AC3E}">
        <p14:creationId xmlns:p14="http://schemas.microsoft.com/office/powerpoint/2010/main" val="692397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443522" y="1000337"/>
            <a:ext cx="8243278" cy="5600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1588">
              <a:lnSpc>
                <a:spcPct val="90000"/>
              </a:lnSpc>
              <a:spcBef>
                <a:spcPts val="638"/>
              </a:spcBef>
              <a:buClr>
                <a:schemeClr val="tx1"/>
              </a:buClr>
              <a:buSzPct val="127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3000" dirty="0">
                <a:latin typeface="Roboto Condensed Light" charset="0"/>
                <a:ea typeface="Roboto Condensed Light" charset="0"/>
                <a:cs typeface="Roboto Condensed Light" charset="0"/>
              </a:rPr>
              <a:t>The meeting place questionnaire:</a:t>
            </a:r>
          </a:p>
          <a:p>
            <a:pPr marL="458788" indent="-457200">
              <a:lnSpc>
                <a:spcPct val="90000"/>
              </a:lnSpc>
              <a:spcBef>
                <a:spcPts val="638"/>
              </a:spcBef>
              <a:buClr>
                <a:schemeClr val="tx1"/>
              </a:buClr>
              <a:buSzPct val="127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3000" dirty="0">
                <a:latin typeface="Roboto Condensed Light" charset="0"/>
                <a:ea typeface="Roboto Condensed Light" charset="0"/>
                <a:cs typeface="Roboto Condensed Light" charset="0"/>
              </a:rPr>
              <a:t>Target group and themes</a:t>
            </a:r>
          </a:p>
          <a:p>
            <a:pPr marL="458788" indent="-457200">
              <a:lnSpc>
                <a:spcPct val="90000"/>
              </a:lnSpc>
              <a:spcBef>
                <a:spcPts val="638"/>
              </a:spcBef>
              <a:buClr>
                <a:schemeClr val="tx1"/>
              </a:buClr>
              <a:buSzPct val="127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3000" dirty="0">
                <a:latin typeface="Roboto Condensed Light" charset="0"/>
                <a:ea typeface="Roboto Condensed Light" charset="0"/>
                <a:cs typeface="Roboto Condensed Light" charset="0"/>
              </a:rPr>
              <a:t>Material</a:t>
            </a:r>
          </a:p>
          <a:p>
            <a:pPr marL="915988" lvl="1" indent="-457200">
              <a:lnSpc>
                <a:spcPct val="90000"/>
              </a:lnSpc>
              <a:spcBef>
                <a:spcPts val="638"/>
              </a:spcBef>
              <a:buClr>
                <a:schemeClr val="tx1"/>
              </a:buClr>
              <a:buSzPct val="127000"/>
              <a:buFont typeface="Wingdings" pitchFamily="2" charset="2"/>
              <a:buChar char="ü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3000" dirty="0">
                <a:latin typeface="Roboto Condensed Light" charset="0"/>
                <a:ea typeface="Roboto Condensed Light" charset="0"/>
                <a:cs typeface="Roboto Condensed Light" charset="0"/>
                <a:hlinkClick r:id="rId3"/>
              </a:rPr>
              <a:t>The questionnaire</a:t>
            </a:r>
            <a:r>
              <a:rPr lang="en-GB" sz="3000" dirty="0">
                <a:latin typeface="Roboto Condensed Light" charset="0"/>
                <a:ea typeface="Roboto Condensed Light" charset="0"/>
                <a:cs typeface="Roboto Condensed Light" charset="0"/>
              </a:rPr>
              <a:t> (ca 35 questions)</a:t>
            </a:r>
          </a:p>
          <a:p>
            <a:pPr marL="915988" lvl="1" indent="-457200">
              <a:lnSpc>
                <a:spcPct val="90000"/>
              </a:lnSpc>
              <a:spcBef>
                <a:spcPts val="638"/>
              </a:spcBef>
              <a:buClr>
                <a:schemeClr val="tx1"/>
              </a:buClr>
              <a:buSzPct val="127000"/>
              <a:buFont typeface="Wingdings" pitchFamily="2" charset="2"/>
              <a:buChar char="ü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3000" dirty="0">
                <a:latin typeface="Roboto Condensed Light" charset="0"/>
                <a:ea typeface="Roboto Condensed Light" charset="0"/>
                <a:cs typeface="Roboto Condensed Light" charset="0"/>
                <a:hlinkClick r:id="rId4"/>
              </a:rPr>
              <a:t>Explanations of questions</a:t>
            </a:r>
            <a:endParaRPr lang="en-GB" sz="3000" dirty="0">
              <a:latin typeface="Roboto Condensed Light" charset="0"/>
              <a:ea typeface="Roboto Condensed Light" charset="0"/>
              <a:cs typeface="Roboto Condensed Light" charset="0"/>
            </a:endParaRPr>
          </a:p>
          <a:p>
            <a:pPr marL="915988" lvl="1" indent="-457200">
              <a:lnSpc>
                <a:spcPct val="90000"/>
              </a:lnSpc>
              <a:spcBef>
                <a:spcPts val="638"/>
              </a:spcBef>
              <a:buClr>
                <a:schemeClr val="tx1"/>
              </a:buClr>
              <a:buSzPct val="127000"/>
              <a:buFont typeface="Wingdings" pitchFamily="2" charset="2"/>
              <a:buChar char="ü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3000" dirty="0">
                <a:latin typeface="Roboto Condensed Light" charset="0"/>
                <a:ea typeface="Roboto Condensed Light" charset="0"/>
                <a:cs typeface="Roboto Condensed Light" charset="0"/>
                <a:hlinkClick r:id="rId5"/>
              </a:rPr>
              <a:t>Staff instructions</a:t>
            </a:r>
            <a:endParaRPr lang="en-GB" sz="3000" dirty="0">
              <a:latin typeface="Roboto Condensed Light" charset="0"/>
              <a:ea typeface="Roboto Condensed Light" charset="0"/>
              <a:cs typeface="Roboto Condensed Light" charset="0"/>
            </a:endParaRPr>
          </a:p>
          <a:p>
            <a:pPr marL="458788" indent="-457200">
              <a:lnSpc>
                <a:spcPct val="90000"/>
              </a:lnSpc>
              <a:spcBef>
                <a:spcPts val="638"/>
              </a:spcBef>
              <a:buClr>
                <a:schemeClr val="tx1"/>
              </a:buClr>
              <a:buSzPct val="127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3000" dirty="0">
                <a:latin typeface="Roboto Condensed Light" charset="0"/>
                <a:ea typeface="Roboto Condensed Light" charset="0"/>
                <a:cs typeface="Roboto Condensed Light" charset="0"/>
              </a:rPr>
              <a:t>Preparations</a:t>
            </a:r>
          </a:p>
          <a:p>
            <a:pPr marL="915988" lvl="1" indent="-457200">
              <a:lnSpc>
                <a:spcPct val="90000"/>
              </a:lnSpc>
              <a:spcBef>
                <a:spcPts val="638"/>
              </a:spcBef>
              <a:buClr>
                <a:schemeClr val="tx1"/>
              </a:buClr>
              <a:buSzPct val="127000"/>
              <a:buFont typeface="Wingdings" pitchFamily="2" charset="2"/>
              <a:buChar char="ü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3000" dirty="0">
                <a:latin typeface="Roboto Condensed Light" charset="0"/>
                <a:ea typeface="Roboto Condensed Light" charset="0"/>
                <a:cs typeface="Roboto Condensed Light" charset="0"/>
              </a:rPr>
              <a:t>Staff</a:t>
            </a:r>
          </a:p>
          <a:p>
            <a:pPr marL="915988" lvl="1" indent="-457200">
              <a:lnSpc>
                <a:spcPct val="90000"/>
              </a:lnSpc>
              <a:spcBef>
                <a:spcPts val="638"/>
              </a:spcBef>
              <a:buClr>
                <a:schemeClr val="tx1"/>
              </a:buClr>
              <a:buSzPct val="127000"/>
              <a:buFont typeface="Wingdings" pitchFamily="2" charset="2"/>
              <a:buChar char="ü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3000" dirty="0">
                <a:latin typeface="Roboto Condensed Light" charset="0"/>
                <a:ea typeface="Roboto Condensed Light" charset="0"/>
                <a:cs typeface="Roboto Condensed Light" charset="0"/>
              </a:rPr>
              <a:t>Information/PR, </a:t>
            </a:r>
            <a:r>
              <a:rPr lang="en-GB" sz="3000" dirty="0">
                <a:latin typeface="Roboto Condensed Light" charset="0"/>
                <a:ea typeface="Roboto Condensed Light" charset="0"/>
                <a:cs typeface="Roboto Condensed Light" charset="0"/>
                <a:hlinkClick r:id="rId6"/>
              </a:rPr>
              <a:t>Posters</a:t>
            </a:r>
            <a:endParaRPr lang="en-GB" sz="3000" dirty="0">
              <a:latin typeface="Roboto Condensed Light" charset="0"/>
              <a:ea typeface="Roboto Condensed Light" charset="0"/>
              <a:cs typeface="Roboto Condensed Light" charset="0"/>
            </a:endParaRPr>
          </a:p>
          <a:p>
            <a:pPr marL="915988" lvl="1" indent="-457200">
              <a:lnSpc>
                <a:spcPct val="90000"/>
              </a:lnSpc>
              <a:spcBef>
                <a:spcPts val="638"/>
              </a:spcBef>
              <a:buClr>
                <a:schemeClr val="tx1"/>
              </a:buClr>
              <a:buSzPct val="127000"/>
              <a:buFont typeface="Wingdings" pitchFamily="2" charset="2"/>
              <a:buChar char="ü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3000" dirty="0">
                <a:latin typeface="Roboto Condensed Light" charset="0"/>
                <a:ea typeface="Roboto Condensed Light" charset="0"/>
                <a:cs typeface="Roboto Condensed Light" charset="0"/>
                <a:hlinkClick r:id="rId7"/>
              </a:rPr>
              <a:t>Facilities</a:t>
            </a:r>
            <a:endParaRPr lang="en-GB" sz="3000" dirty="0">
              <a:latin typeface="Roboto Condensed Light" charset="0"/>
              <a:ea typeface="Roboto Condensed Light" charset="0"/>
              <a:cs typeface="Roboto Condensed Light" charset="0"/>
            </a:endParaRPr>
          </a:p>
          <a:p>
            <a:pPr marL="458788" indent="-457200">
              <a:lnSpc>
                <a:spcPct val="90000"/>
              </a:lnSpc>
              <a:spcBef>
                <a:spcPts val="638"/>
              </a:spcBef>
              <a:buClr>
                <a:schemeClr val="tx1"/>
              </a:buClr>
              <a:buSzPct val="127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3000" dirty="0">
                <a:latin typeface="Roboto Condensed Light" charset="0"/>
                <a:ea typeface="Roboto Condensed Light" charset="0"/>
                <a:cs typeface="Roboto Condensed Light" charset="0"/>
              </a:rPr>
              <a:t>Conducting the questionnaire (Web or paper)</a:t>
            </a:r>
            <a:br>
              <a:rPr lang="en-GB" sz="3000" dirty="0">
                <a:latin typeface="Roboto Condensed Light" charset="0"/>
                <a:ea typeface="Roboto Condensed Light" charset="0"/>
                <a:cs typeface="Roboto Condensed Light" charset="0"/>
              </a:rPr>
            </a:br>
            <a:endParaRPr lang="en-GB" sz="1200" dirty="0">
              <a:latin typeface="Roboto Condensed Light" charset="0"/>
              <a:ea typeface="Roboto Condensed Light" charset="0"/>
              <a:cs typeface="Roboto Condensed Light" charset="0"/>
            </a:endParaRPr>
          </a:p>
          <a:p>
            <a:pPr marL="1588">
              <a:lnSpc>
                <a:spcPct val="90000"/>
              </a:lnSpc>
              <a:spcBef>
                <a:spcPts val="638"/>
              </a:spcBef>
              <a:buClr>
                <a:schemeClr val="tx1"/>
              </a:buClr>
              <a:buSzPct val="127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GB" sz="3000" dirty="0">
              <a:latin typeface="Roboto Condensed Light" charset="0"/>
              <a:ea typeface="Roboto Condensed Light" charset="0"/>
              <a:cs typeface="Roboto Condensed Light" charset="0"/>
            </a:endParaRPr>
          </a:p>
          <a:p>
            <a:pPr marL="1588">
              <a:lnSpc>
                <a:spcPct val="90000"/>
              </a:lnSpc>
              <a:spcBef>
                <a:spcPts val="638"/>
              </a:spcBef>
              <a:buClr>
                <a:schemeClr val="tx1"/>
              </a:buClr>
              <a:buSzPct val="127000"/>
              <a:buFontTx/>
              <a:buBlip>
                <a:blip r:embed="rId8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GB" sz="3000" dirty="0"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5" name="Rubrik 1">
            <a:extLst>
              <a:ext uri="{FF2B5EF4-FFF2-40B4-BE49-F238E27FC236}">
                <a16:creationId xmlns:a16="http://schemas.microsoft.com/office/drawing/2014/main" id="{5FE7C959-3101-6F43-ADB5-613ED56F7F09}"/>
              </a:ext>
            </a:extLst>
          </p:cNvPr>
          <p:cNvSpPr txBox="1">
            <a:spLocks/>
          </p:cNvSpPr>
          <p:nvPr/>
        </p:nvSpPr>
        <p:spPr>
          <a:xfrm>
            <a:off x="457200" y="0"/>
            <a:ext cx="8229600" cy="865818"/>
          </a:xfrm>
          <a:prstGeom prst="rect">
            <a:avLst/>
          </a:prstGeom>
          <a:ln w="25400" cap="flat" cmpd="sng" algn="ctr">
            <a:solidFill>
              <a:srgbClr val="074052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4800" dirty="0">
                <a:solidFill>
                  <a:srgbClr val="007572"/>
                </a:solidFill>
                <a:latin typeface="Roboto Condensed" charset="0"/>
                <a:ea typeface="Roboto Condensed" charset="0"/>
                <a:cs typeface="Roboto Condensed" charset="0"/>
              </a:rPr>
              <a:t>KEKS aims and follow up</a:t>
            </a:r>
          </a:p>
        </p:txBody>
      </p:sp>
    </p:spTree>
    <p:extLst>
      <p:ext uri="{BB962C8B-B14F-4D97-AF65-F5344CB8AC3E}">
        <p14:creationId xmlns:p14="http://schemas.microsoft.com/office/powerpoint/2010/main" val="4027207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443522" y="1000337"/>
            <a:ext cx="8243278" cy="5600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1588">
              <a:lnSpc>
                <a:spcPct val="90000"/>
              </a:lnSpc>
              <a:spcBef>
                <a:spcPts val="638"/>
              </a:spcBef>
              <a:buClr>
                <a:schemeClr val="tx1"/>
              </a:buClr>
              <a:buSzPct val="127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3000" dirty="0">
                <a:latin typeface="Roboto Condensed Light" charset="0"/>
                <a:ea typeface="Roboto Condensed Light" charset="0"/>
                <a:cs typeface="Roboto Condensed Light" charset="0"/>
              </a:rPr>
              <a:t>The project/group questionnaire:</a:t>
            </a:r>
          </a:p>
          <a:p>
            <a:pPr marL="458788" indent="-457200">
              <a:lnSpc>
                <a:spcPct val="90000"/>
              </a:lnSpc>
              <a:spcBef>
                <a:spcPts val="638"/>
              </a:spcBef>
              <a:buClr>
                <a:schemeClr val="tx1"/>
              </a:buClr>
              <a:buSzPct val="127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3000" dirty="0">
                <a:latin typeface="Roboto Condensed Light" charset="0"/>
                <a:ea typeface="Roboto Condensed Light" charset="0"/>
                <a:cs typeface="Roboto Condensed Light" charset="0"/>
              </a:rPr>
              <a:t>Target group and themes</a:t>
            </a:r>
          </a:p>
          <a:p>
            <a:pPr marL="458788" indent="-457200">
              <a:lnSpc>
                <a:spcPct val="90000"/>
              </a:lnSpc>
              <a:spcBef>
                <a:spcPts val="638"/>
              </a:spcBef>
              <a:buClr>
                <a:schemeClr val="tx1"/>
              </a:buClr>
              <a:buSzPct val="127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3000" dirty="0">
                <a:latin typeface="Roboto Condensed Light" charset="0"/>
                <a:ea typeface="Roboto Condensed Light" charset="0"/>
                <a:cs typeface="Roboto Condensed Light" charset="0"/>
              </a:rPr>
              <a:t>Material</a:t>
            </a:r>
          </a:p>
          <a:p>
            <a:pPr marL="915988" lvl="1" indent="-457200">
              <a:lnSpc>
                <a:spcPct val="90000"/>
              </a:lnSpc>
              <a:spcBef>
                <a:spcPts val="638"/>
              </a:spcBef>
              <a:buClr>
                <a:schemeClr val="tx1"/>
              </a:buClr>
              <a:buSzPct val="127000"/>
              <a:buFont typeface="Wingdings" pitchFamily="2" charset="2"/>
              <a:buChar char="ü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3000" dirty="0">
                <a:latin typeface="Roboto Condensed Light" charset="0"/>
                <a:ea typeface="Roboto Condensed Light" charset="0"/>
                <a:cs typeface="Roboto Condensed Light" charset="0"/>
                <a:hlinkClick r:id="rId3"/>
              </a:rPr>
              <a:t>The questionnaire</a:t>
            </a:r>
            <a:endParaRPr lang="en-GB" sz="3000" dirty="0">
              <a:latin typeface="Roboto Condensed Light" charset="0"/>
              <a:ea typeface="Roboto Condensed Light" charset="0"/>
              <a:cs typeface="Roboto Condensed Light" charset="0"/>
            </a:endParaRPr>
          </a:p>
          <a:p>
            <a:pPr marL="915988" lvl="1" indent="-457200">
              <a:lnSpc>
                <a:spcPct val="90000"/>
              </a:lnSpc>
              <a:spcBef>
                <a:spcPts val="638"/>
              </a:spcBef>
              <a:buClr>
                <a:schemeClr val="tx1"/>
              </a:buClr>
              <a:buSzPct val="127000"/>
              <a:buFont typeface="Wingdings" pitchFamily="2" charset="2"/>
              <a:buChar char="ü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3000" dirty="0">
                <a:latin typeface="Roboto Condensed Light" charset="0"/>
                <a:ea typeface="Roboto Condensed Light" charset="0"/>
                <a:cs typeface="Roboto Condensed Light" charset="0"/>
                <a:hlinkClick r:id="rId4"/>
              </a:rPr>
              <a:t>Staff instructions</a:t>
            </a:r>
            <a:endParaRPr lang="en-GB" sz="3000" dirty="0">
              <a:latin typeface="Roboto Condensed Light" charset="0"/>
              <a:ea typeface="Roboto Condensed Light" charset="0"/>
              <a:cs typeface="Roboto Condensed Light" charset="0"/>
            </a:endParaRPr>
          </a:p>
          <a:p>
            <a:pPr marL="458788" indent="-457200">
              <a:lnSpc>
                <a:spcPct val="90000"/>
              </a:lnSpc>
              <a:spcBef>
                <a:spcPts val="638"/>
              </a:spcBef>
              <a:buClr>
                <a:schemeClr val="tx1"/>
              </a:buClr>
              <a:buSzPct val="127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3000" dirty="0">
                <a:latin typeface="Roboto Condensed Light" charset="0"/>
                <a:ea typeface="Roboto Condensed Light" charset="0"/>
                <a:cs typeface="Roboto Condensed Light" charset="0"/>
              </a:rPr>
              <a:t>Preparations</a:t>
            </a:r>
          </a:p>
          <a:p>
            <a:pPr marL="915988" lvl="1" indent="-457200">
              <a:lnSpc>
                <a:spcPct val="90000"/>
              </a:lnSpc>
              <a:spcBef>
                <a:spcPts val="638"/>
              </a:spcBef>
              <a:buClr>
                <a:schemeClr val="tx1"/>
              </a:buClr>
              <a:buSzPct val="127000"/>
              <a:buFont typeface="Wingdings" pitchFamily="2" charset="2"/>
              <a:buChar char="ü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3000" dirty="0">
                <a:latin typeface="Roboto Condensed Light" charset="0"/>
                <a:ea typeface="Roboto Condensed Light" charset="0"/>
                <a:cs typeface="Roboto Condensed Light" charset="0"/>
              </a:rPr>
              <a:t>Information/PR</a:t>
            </a:r>
          </a:p>
          <a:p>
            <a:pPr marL="458788" indent="-457200">
              <a:lnSpc>
                <a:spcPct val="90000"/>
              </a:lnSpc>
              <a:spcBef>
                <a:spcPts val="638"/>
              </a:spcBef>
              <a:buClr>
                <a:schemeClr val="tx1"/>
              </a:buClr>
              <a:buSzPct val="127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3000" dirty="0">
                <a:latin typeface="Roboto Condensed Light" charset="0"/>
                <a:ea typeface="Roboto Condensed Light" charset="0"/>
                <a:cs typeface="Roboto Condensed Light" charset="0"/>
              </a:rPr>
              <a:t>Conducting the questionnaire</a:t>
            </a:r>
          </a:p>
          <a:p>
            <a:pPr marL="915988" lvl="1" indent="-457200">
              <a:lnSpc>
                <a:spcPct val="90000"/>
              </a:lnSpc>
              <a:spcBef>
                <a:spcPts val="638"/>
              </a:spcBef>
              <a:buClr>
                <a:schemeClr val="tx1"/>
              </a:buClr>
              <a:buSzPct val="127000"/>
              <a:buFont typeface="Wingdings" pitchFamily="2" charset="2"/>
              <a:buChar char="ü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3000" dirty="0">
                <a:latin typeface="Roboto Condensed Light" charset="0"/>
                <a:ea typeface="Roboto Condensed Light" charset="0"/>
                <a:cs typeface="Roboto Condensed Light" charset="0"/>
              </a:rPr>
              <a:t>When?</a:t>
            </a:r>
          </a:p>
          <a:p>
            <a:pPr marL="915988" lvl="1" indent="-457200">
              <a:lnSpc>
                <a:spcPct val="90000"/>
              </a:lnSpc>
              <a:spcBef>
                <a:spcPts val="638"/>
              </a:spcBef>
              <a:buClr>
                <a:schemeClr val="tx1"/>
              </a:buClr>
              <a:buSzPct val="127000"/>
              <a:buFont typeface="Wingdings" pitchFamily="2" charset="2"/>
              <a:buChar char="ü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3000" dirty="0">
                <a:latin typeface="Roboto Condensed Light" charset="0"/>
                <a:ea typeface="Roboto Condensed Light" charset="0"/>
                <a:cs typeface="Roboto Condensed Light" charset="0"/>
              </a:rPr>
              <a:t>Web or paper</a:t>
            </a:r>
            <a:br>
              <a:rPr lang="en-GB" sz="3000" dirty="0">
                <a:latin typeface="Roboto Condensed Light" charset="0"/>
                <a:ea typeface="Roboto Condensed Light" charset="0"/>
                <a:cs typeface="Roboto Condensed Light" charset="0"/>
              </a:rPr>
            </a:br>
            <a:endParaRPr lang="en-GB" sz="1200" dirty="0">
              <a:latin typeface="Roboto Condensed Light" charset="0"/>
              <a:ea typeface="Roboto Condensed Light" charset="0"/>
              <a:cs typeface="Roboto Condensed Light" charset="0"/>
            </a:endParaRPr>
          </a:p>
          <a:p>
            <a:pPr marL="1588">
              <a:lnSpc>
                <a:spcPct val="90000"/>
              </a:lnSpc>
              <a:spcBef>
                <a:spcPts val="638"/>
              </a:spcBef>
              <a:buClr>
                <a:schemeClr val="tx1"/>
              </a:buClr>
              <a:buSzPct val="127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GB" sz="3000" dirty="0">
              <a:latin typeface="Roboto Condensed Light" charset="0"/>
              <a:ea typeface="Roboto Condensed Light" charset="0"/>
              <a:cs typeface="Roboto Condensed Light" charset="0"/>
            </a:endParaRPr>
          </a:p>
          <a:p>
            <a:pPr marL="1588">
              <a:lnSpc>
                <a:spcPct val="90000"/>
              </a:lnSpc>
              <a:spcBef>
                <a:spcPts val="638"/>
              </a:spcBef>
              <a:buClr>
                <a:schemeClr val="tx1"/>
              </a:buClr>
              <a:buSzPct val="127000"/>
              <a:buFontTx/>
              <a:buBlip>
                <a:blip r:embed="rId5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GB" sz="3000" dirty="0"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5" name="Rubrik 1">
            <a:extLst>
              <a:ext uri="{FF2B5EF4-FFF2-40B4-BE49-F238E27FC236}">
                <a16:creationId xmlns:a16="http://schemas.microsoft.com/office/drawing/2014/main" id="{5FE7C959-3101-6F43-ADB5-613ED56F7F09}"/>
              </a:ext>
            </a:extLst>
          </p:cNvPr>
          <p:cNvSpPr txBox="1">
            <a:spLocks/>
          </p:cNvSpPr>
          <p:nvPr/>
        </p:nvSpPr>
        <p:spPr>
          <a:xfrm>
            <a:off x="457200" y="0"/>
            <a:ext cx="8229600" cy="865818"/>
          </a:xfrm>
          <a:prstGeom prst="rect">
            <a:avLst/>
          </a:prstGeom>
          <a:ln w="25400" cap="flat" cmpd="sng" algn="ctr">
            <a:solidFill>
              <a:srgbClr val="074052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4800" dirty="0">
                <a:solidFill>
                  <a:srgbClr val="007572"/>
                </a:solidFill>
                <a:latin typeface="Roboto Condensed" charset="0"/>
                <a:ea typeface="Roboto Condensed" charset="0"/>
                <a:cs typeface="Roboto Condensed" charset="0"/>
              </a:rPr>
              <a:t>KEKS aims and follow up</a:t>
            </a:r>
          </a:p>
        </p:txBody>
      </p:sp>
    </p:spTree>
    <p:extLst>
      <p:ext uri="{BB962C8B-B14F-4D97-AF65-F5344CB8AC3E}">
        <p14:creationId xmlns:p14="http://schemas.microsoft.com/office/powerpoint/2010/main" val="570874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443522" y="1000337"/>
            <a:ext cx="8243278" cy="5600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8788" indent="-457200">
              <a:lnSpc>
                <a:spcPct val="90000"/>
              </a:lnSpc>
              <a:spcBef>
                <a:spcPts val="638"/>
              </a:spcBef>
              <a:buClr>
                <a:schemeClr val="tx1"/>
              </a:buClr>
              <a:buSzPct val="127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3000" dirty="0">
                <a:latin typeface="Roboto Condensed Light" charset="0"/>
                <a:ea typeface="Roboto Condensed Light" charset="0"/>
                <a:cs typeface="Roboto Condensed Light" charset="0"/>
              </a:rPr>
              <a:t>Working with the outcome</a:t>
            </a:r>
          </a:p>
          <a:p>
            <a:pPr marL="915988" lvl="1" indent="-457200">
              <a:lnSpc>
                <a:spcPct val="90000"/>
              </a:lnSpc>
              <a:spcBef>
                <a:spcPts val="638"/>
              </a:spcBef>
              <a:buClr>
                <a:schemeClr val="tx1"/>
              </a:buClr>
              <a:buSzPct val="127000"/>
              <a:buFont typeface="Wingdings" pitchFamily="2" charset="2"/>
              <a:buChar char="ü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3000" dirty="0">
                <a:latin typeface="Roboto Condensed Light" charset="0"/>
                <a:ea typeface="Roboto Condensed Light" charset="0"/>
                <a:cs typeface="Roboto Condensed Light" charset="0"/>
              </a:rPr>
              <a:t>Analysing the result</a:t>
            </a:r>
          </a:p>
          <a:p>
            <a:pPr marL="1373188" lvl="2" indent="-457200">
              <a:lnSpc>
                <a:spcPct val="90000"/>
              </a:lnSpc>
              <a:spcBef>
                <a:spcPts val="638"/>
              </a:spcBef>
              <a:buClr>
                <a:schemeClr val="tx1"/>
              </a:buClr>
              <a:buSzPct val="127000"/>
              <a:buFont typeface="Courier New" panose="02070309020205020404" pitchFamily="49" charset="0"/>
              <a:buChar char="o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3000" dirty="0">
                <a:latin typeface="Roboto Condensed Light" charset="0"/>
                <a:ea typeface="Roboto Condensed Light" charset="0"/>
                <a:cs typeface="Roboto Condensed Light" charset="0"/>
              </a:rPr>
              <a:t>With staff</a:t>
            </a:r>
          </a:p>
          <a:p>
            <a:pPr marL="1373188" lvl="2" indent="-457200">
              <a:lnSpc>
                <a:spcPct val="90000"/>
              </a:lnSpc>
              <a:spcBef>
                <a:spcPts val="638"/>
              </a:spcBef>
              <a:buClr>
                <a:schemeClr val="tx1"/>
              </a:buClr>
              <a:buSzPct val="127000"/>
              <a:buFont typeface="Courier New" panose="02070309020205020404" pitchFamily="49" charset="0"/>
              <a:buChar char="o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3000" dirty="0">
                <a:latin typeface="Roboto Condensed Light" charset="0"/>
                <a:ea typeface="Roboto Condensed Light" charset="0"/>
                <a:cs typeface="Roboto Condensed Light" charset="0"/>
              </a:rPr>
              <a:t>With young people</a:t>
            </a:r>
          </a:p>
        </p:txBody>
      </p:sp>
      <p:sp>
        <p:nvSpPr>
          <p:cNvPr id="5" name="Rubrik 1">
            <a:extLst>
              <a:ext uri="{FF2B5EF4-FFF2-40B4-BE49-F238E27FC236}">
                <a16:creationId xmlns:a16="http://schemas.microsoft.com/office/drawing/2014/main" id="{5FE7C959-3101-6F43-ADB5-613ED56F7F09}"/>
              </a:ext>
            </a:extLst>
          </p:cNvPr>
          <p:cNvSpPr txBox="1">
            <a:spLocks/>
          </p:cNvSpPr>
          <p:nvPr/>
        </p:nvSpPr>
        <p:spPr>
          <a:xfrm>
            <a:off x="457200" y="0"/>
            <a:ext cx="8229600" cy="865818"/>
          </a:xfrm>
          <a:prstGeom prst="rect">
            <a:avLst/>
          </a:prstGeom>
          <a:ln w="25400" cap="flat" cmpd="sng" algn="ctr">
            <a:solidFill>
              <a:srgbClr val="074052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4800" dirty="0">
                <a:solidFill>
                  <a:srgbClr val="007572"/>
                </a:solidFill>
                <a:latin typeface="Roboto Condensed" charset="0"/>
                <a:ea typeface="Roboto Condensed" charset="0"/>
                <a:cs typeface="Roboto Condensed" charset="0"/>
              </a:rPr>
              <a:t>KEKS aims and follow up</a:t>
            </a:r>
          </a:p>
        </p:txBody>
      </p:sp>
    </p:spTree>
    <p:extLst>
      <p:ext uri="{BB962C8B-B14F-4D97-AF65-F5344CB8AC3E}">
        <p14:creationId xmlns:p14="http://schemas.microsoft.com/office/powerpoint/2010/main" val="2706689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443522" y="1000337"/>
            <a:ext cx="8243278" cy="5600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1588">
              <a:lnSpc>
                <a:spcPct val="90000"/>
              </a:lnSpc>
              <a:spcBef>
                <a:spcPts val="638"/>
              </a:spcBef>
              <a:buClr>
                <a:schemeClr val="tx1"/>
              </a:buClr>
              <a:buSzPct val="127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3000" dirty="0">
                <a:latin typeface="Roboto Condensed Light" charset="0"/>
                <a:ea typeface="Roboto Condensed Light" charset="0"/>
                <a:cs typeface="Roboto Condensed Light" charset="0"/>
              </a:rPr>
              <a:t>The key figures form:</a:t>
            </a:r>
          </a:p>
          <a:p>
            <a:pPr marL="458788" indent="-457200">
              <a:lnSpc>
                <a:spcPct val="90000"/>
              </a:lnSpc>
              <a:spcBef>
                <a:spcPts val="638"/>
              </a:spcBef>
              <a:buClr>
                <a:schemeClr val="tx1"/>
              </a:buClr>
              <a:buSzPct val="127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3000" dirty="0">
                <a:latin typeface="Roboto Condensed Light" charset="0"/>
                <a:ea typeface="Roboto Condensed Light" charset="0"/>
                <a:cs typeface="Roboto Condensed Light" charset="0"/>
              </a:rPr>
              <a:t>Material</a:t>
            </a:r>
          </a:p>
          <a:p>
            <a:pPr marL="915988" lvl="1" indent="-457200">
              <a:lnSpc>
                <a:spcPct val="90000"/>
              </a:lnSpc>
              <a:spcBef>
                <a:spcPts val="638"/>
              </a:spcBef>
              <a:buClr>
                <a:schemeClr val="tx1"/>
              </a:buClr>
              <a:buSzPct val="127000"/>
              <a:buFont typeface="Wingdings" pitchFamily="2" charset="2"/>
              <a:buChar char="ü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3000" dirty="0">
                <a:latin typeface="Roboto Condensed Light" charset="0"/>
                <a:ea typeface="Roboto Condensed Light" charset="0"/>
                <a:cs typeface="Roboto Condensed Light" charset="0"/>
                <a:hlinkClick r:id="rId3"/>
              </a:rPr>
              <a:t>The form</a:t>
            </a:r>
            <a:br>
              <a:rPr lang="en-GB" sz="3000" dirty="0">
                <a:latin typeface="Roboto Condensed Light" charset="0"/>
                <a:ea typeface="Roboto Condensed Light" charset="0"/>
                <a:cs typeface="Roboto Condensed Light" charset="0"/>
              </a:rPr>
            </a:br>
            <a:endParaRPr lang="en-GB" sz="3000" dirty="0">
              <a:latin typeface="Roboto Condensed Light" charset="0"/>
              <a:ea typeface="Roboto Condensed Light" charset="0"/>
              <a:cs typeface="Roboto Condensed Light" charset="0"/>
            </a:endParaRPr>
          </a:p>
          <a:p>
            <a:pPr marL="1588">
              <a:lnSpc>
                <a:spcPct val="90000"/>
              </a:lnSpc>
              <a:spcBef>
                <a:spcPts val="638"/>
              </a:spcBef>
              <a:buClr>
                <a:schemeClr val="tx1"/>
              </a:buClr>
              <a:buSzPct val="127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3000" dirty="0">
                <a:latin typeface="Roboto Condensed Light" charset="0"/>
                <a:ea typeface="Roboto Condensed Light" charset="0"/>
                <a:cs typeface="Roboto Condensed Light" charset="0"/>
              </a:rPr>
              <a:t>Enabling the calculation of:</a:t>
            </a:r>
          </a:p>
          <a:p>
            <a:pPr marL="458788" indent="-457200">
              <a:lnSpc>
                <a:spcPct val="90000"/>
              </a:lnSpc>
              <a:spcBef>
                <a:spcPts val="638"/>
              </a:spcBef>
              <a:buClr>
                <a:schemeClr val="tx1"/>
              </a:buClr>
              <a:buSzPct val="127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3000" dirty="0">
                <a:latin typeface="Roboto Condensed Light" charset="0"/>
                <a:ea typeface="Roboto Condensed Light" charset="0"/>
                <a:cs typeface="Roboto Condensed Light" charset="0"/>
              </a:rPr>
              <a:t>Cost per participant</a:t>
            </a:r>
          </a:p>
          <a:p>
            <a:pPr marL="458788" indent="-457200">
              <a:lnSpc>
                <a:spcPct val="90000"/>
              </a:lnSpc>
              <a:spcBef>
                <a:spcPts val="638"/>
              </a:spcBef>
              <a:buClr>
                <a:schemeClr val="tx1"/>
              </a:buClr>
              <a:buSzPct val="127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3000" dirty="0">
                <a:latin typeface="Roboto Condensed Light" charset="0"/>
                <a:ea typeface="Roboto Condensed Light" charset="0"/>
                <a:cs typeface="Roboto Condensed Light" charset="0"/>
              </a:rPr>
              <a:t>Staff cost per activity hour</a:t>
            </a:r>
          </a:p>
          <a:p>
            <a:pPr marL="1588">
              <a:lnSpc>
                <a:spcPct val="90000"/>
              </a:lnSpc>
              <a:spcBef>
                <a:spcPts val="638"/>
              </a:spcBef>
              <a:buClr>
                <a:schemeClr val="tx1"/>
              </a:buClr>
              <a:buSzPct val="127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3000" dirty="0">
                <a:latin typeface="Roboto Condensed Light" charset="0"/>
                <a:ea typeface="Roboto Condensed Light" charset="0"/>
                <a:cs typeface="Roboto Condensed Light" charset="0"/>
              </a:rPr>
              <a:t>to be put in relation to the qualitative outcomes regarding participation an learning in our annual report.</a:t>
            </a:r>
            <a:br>
              <a:rPr lang="en-GB" sz="3000" dirty="0">
                <a:latin typeface="Roboto Condensed Light" charset="0"/>
                <a:ea typeface="Roboto Condensed Light" charset="0"/>
                <a:cs typeface="Roboto Condensed Light" charset="0"/>
              </a:rPr>
            </a:br>
            <a:endParaRPr lang="en-GB" sz="1200" dirty="0">
              <a:latin typeface="Roboto Condensed Light" charset="0"/>
              <a:ea typeface="Roboto Condensed Light" charset="0"/>
              <a:cs typeface="Roboto Condensed Light" charset="0"/>
            </a:endParaRPr>
          </a:p>
          <a:p>
            <a:pPr marL="1588">
              <a:lnSpc>
                <a:spcPct val="90000"/>
              </a:lnSpc>
              <a:spcBef>
                <a:spcPts val="638"/>
              </a:spcBef>
              <a:buClr>
                <a:schemeClr val="tx1"/>
              </a:buClr>
              <a:buSzPct val="127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GB" sz="3000" dirty="0">
              <a:latin typeface="Roboto Condensed Light" charset="0"/>
              <a:ea typeface="Roboto Condensed Light" charset="0"/>
              <a:cs typeface="Roboto Condensed Light" charset="0"/>
            </a:endParaRPr>
          </a:p>
          <a:p>
            <a:pPr marL="1588">
              <a:lnSpc>
                <a:spcPct val="90000"/>
              </a:lnSpc>
              <a:spcBef>
                <a:spcPts val="638"/>
              </a:spcBef>
              <a:buClr>
                <a:schemeClr val="tx1"/>
              </a:buClr>
              <a:buSzPct val="127000"/>
              <a:buFontTx/>
              <a:buBlip>
                <a:blip r:embed="rId4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GB" sz="3000" dirty="0"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5" name="Rubrik 1">
            <a:extLst>
              <a:ext uri="{FF2B5EF4-FFF2-40B4-BE49-F238E27FC236}">
                <a16:creationId xmlns:a16="http://schemas.microsoft.com/office/drawing/2014/main" id="{5FE7C959-3101-6F43-ADB5-613ED56F7F09}"/>
              </a:ext>
            </a:extLst>
          </p:cNvPr>
          <p:cNvSpPr txBox="1">
            <a:spLocks/>
          </p:cNvSpPr>
          <p:nvPr/>
        </p:nvSpPr>
        <p:spPr>
          <a:xfrm>
            <a:off x="457200" y="0"/>
            <a:ext cx="8229600" cy="865818"/>
          </a:xfrm>
          <a:prstGeom prst="rect">
            <a:avLst/>
          </a:prstGeom>
          <a:ln w="25400" cap="flat" cmpd="sng" algn="ctr">
            <a:solidFill>
              <a:srgbClr val="074052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4800" dirty="0">
                <a:solidFill>
                  <a:srgbClr val="007572"/>
                </a:solidFill>
                <a:latin typeface="Roboto Condensed" charset="0"/>
                <a:ea typeface="Roboto Condensed" charset="0"/>
                <a:cs typeface="Roboto Condensed" charset="0"/>
              </a:rPr>
              <a:t>KEKS aims and follow up</a:t>
            </a:r>
          </a:p>
        </p:txBody>
      </p:sp>
    </p:spTree>
    <p:extLst>
      <p:ext uri="{BB962C8B-B14F-4D97-AF65-F5344CB8AC3E}">
        <p14:creationId xmlns:p14="http://schemas.microsoft.com/office/powerpoint/2010/main" val="3949761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443522" y="1000337"/>
            <a:ext cx="8243278" cy="5600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1588">
              <a:lnSpc>
                <a:spcPct val="90000"/>
              </a:lnSpc>
              <a:spcBef>
                <a:spcPts val="638"/>
              </a:spcBef>
              <a:buClr>
                <a:schemeClr val="tx1"/>
              </a:buClr>
              <a:buSzPct val="127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3000" dirty="0">
                <a:latin typeface="Roboto Condensed Light" charset="0"/>
                <a:ea typeface="Roboto Condensed Light" charset="0"/>
                <a:cs typeface="Roboto Condensed Light" charset="0"/>
              </a:rPr>
              <a:t>An annual result to work with:</a:t>
            </a:r>
          </a:p>
          <a:p>
            <a:pPr marL="458788" indent="-457200">
              <a:lnSpc>
                <a:spcPct val="90000"/>
              </a:lnSpc>
              <a:spcBef>
                <a:spcPts val="638"/>
              </a:spcBef>
              <a:buClr>
                <a:schemeClr val="tx1"/>
              </a:buClr>
              <a:buSzPct val="127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3000" dirty="0">
                <a:latin typeface="Roboto Condensed Light" charset="0"/>
                <a:ea typeface="Roboto Condensed Light" charset="0"/>
                <a:cs typeface="Roboto Condensed Light" charset="0"/>
              </a:rPr>
              <a:t>Analysing the result</a:t>
            </a:r>
          </a:p>
          <a:p>
            <a:pPr marL="915988" lvl="1" indent="-457200">
              <a:lnSpc>
                <a:spcPct val="90000"/>
              </a:lnSpc>
              <a:spcBef>
                <a:spcPts val="638"/>
              </a:spcBef>
              <a:buClr>
                <a:schemeClr val="tx1"/>
              </a:buClr>
              <a:buSzPct val="127000"/>
              <a:buFont typeface="Wingdings" pitchFamily="2" charset="2"/>
              <a:buChar char="ü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3000" dirty="0">
                <a:latin typeface="Roboto Condensed Light" charset="0"/>
                <a:ea typeface="Roboto Condensed Light" charset="0"/>
                <a:cs typeface="Roboto Condensed Light" charset="0"/>
              </a:rPr>
              <a:t>With staff</a:t>
            </a:r>
          </a:p>
          <a:p>
            <a:pPr marL="915988" lvl="1" indent="-457200">
              <a:lnSpc>
                <a:spcPct val="90000"/>
              </a:lnSpc>
              <a:spcBef>
                <a:spcPts val="638"/>
              </a:spcBef>
              <a:buClr>
                <a:schemeClr val="tx1"/>
              </a:buClr>
              <a:buSzPct val="127000"/>
              <a:buFont typeface="Wingdings" pitchFamily="2" charset="2"/>
              <a:buChar char="ü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3000" dirty="0">
                <a:latin typeface="Roboto Condensed Light" charset="0"/>
                <a:ea typeface="Roboto Condensed Light" charset="0"/>
                <a:cs typeface="Roboto Condensed Light" charset="0"/>
              </a:rPr>
              <a:t>With young people</a:t>
            </a:r>
          </a:p>
          <a:p>
            <a:pPr marL="458788" lvl="1" indent="-457200">
              <a:lnSpc>
                <a:spcPct val="90000"/>
              </a:lnSpc>
              <a:spcBef>
                <a:spcPts val="638"/>
              </a:spcBef>
              <a:buClr>
                <a:schemeClr val="tx1"/>
              </a:buClr>
              <a:buSzPct val="127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3000" dirty="0">
                <a:latin typeface="Roboto Condensed Light" charset="0"/>
                <a:ea typeface="Roboto Condensed Light" charset="0"/>
                <a:cs typeface="Roboto Condensed Light" charset="0"/>
              </a:rPr>
              <a:t>Setting new objectives</a:t>
            </a:r>
          </a:p>
          <a:p>
            <a:pPr marL="458788" lvl="1" indent="-457200">
              <a:lnSpc>
                <a:spcPct val="90000"/>
              </a:lnSpc>
              <a:spcBef>
                <a:spcPts val="638"/>
              </a:spcBef>
              <a:buClr>
                <a:schemeClr val="tx1"/>
              </a:buClr>
              <a:buSzPct val="127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3000" dirty="0">
                <a:latin typeface="Roboto Condensed Light" charset="0"/>
                <a:ea typeface="Roboto Condensed Light" charset="0"/>
                <a:cs typeface="Roboto Condensed Light" charset="0"/>
              </a:rPr>
              <a:t>Defining needs</a:t>
            </a:r>
          </a:p>
          <a:p>
            <a:pPr marL="915988" lvl="1" indent="-457200">
              <a:lnSpc>
                <a:spcPct val="90000"/>
              </a:lnSpc>
              <a:spcBef>
                <a:spcPts val="638"/>
              </a:spcBef>
              <a:buClr>
                <a:schemeClr val="tx1"/>
              </a:buClr>
              <a:buSzPct val="127000"/>
              <a:buFont typeface="Wingdings" pitchFamily="2" charset="2"/>
              <a:buChar char="ü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3000" dirty="0">
                <a:latin typeface="Roboto Condensed Light" charset="0"/>
                <a:ea typeface="Roboto Condensed Light" charset="0"/>
                <a:cs typeface="Roboto Condensed Light" charset="0"/>
              </a:rPr>
              <a:t>Development of competence, methods and org</a:t>
            </a:r>
          </a:p>
          <a:p>
            <a:pPr marL="915988" lvl="1" indent="-457200">
              <a:lnSpc>
                <a:spcPct val="90000"/>
              </a:lnSpc>
              <a:spcBef>
                <a:spcPts val="638"/>
              </a:spcBef>
              <a:buClr>
                <a:schemeClr val="tx1"/>
              </a:buClr>
              <a:buSzPct val="127000"/>
              <a:buFont typeface="Wingdings" pitchFamily="2" charset="2"/>
              <a:buChar char="ü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3000" dirty="0">
                <a:latin typeface="Roboto Condensed Light" charset="0"/>
                <a:ea typeface="Roboto Condensed Light" charset="0"/>
                <a:cs typeface="Roboto Condensed Light" charset="0"/>
              </a:rPr>
              <a:t>Further research</a:t>
            </a:r>
          </a:p>
          <a:p>
            <a:pPr marL="458788" lvl="1" indent="-457200">
              <a:lnSpc>
                <a:spcPct val="90000"/>
              </a:lnSpc>
              <a:spcBef>
                <a:spcPts val="638"/>
              </a:spcBef>
              <a:buClr>
                <a:schemeClr val="tx1"/>
              </a:buClr>
              <a:buSzPct val="127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3000" dirty="0">
                <a:latin typeface="Roboto Condensed Light" charset="0"/>
                <a:ea typeface="Roboto Condensed Light" charset="0"/>
                <a:cs typeface="Roboto Condensed Light" charset="0"/>
              </a:rPr>
              <a:t>Creating action plans</a:t>
            </a:r>
          </a:p>
          <a:p>
            <a:pPr marL="458788" lvl="1" indent="-457200">
              <a:lnSpc>
                <a:spcPct val="90000"/>
              </a:lnSpc>
              <a:spcBef>
                <a:spcPts val="638"/>
              </a:spcBef>
              <a:buClr>
                <a:schemeClr val="tx1"/>
              </a:buClr>
              <a:buSzPct val="127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3000" dirty="0">
                <a:latin typeface="Roboto Condensed Light" charset="0"/>
                <a:ea typeface="Roboto Condensed Light" charset="0"/>
                <a:cs typeface="Roboto Condensed Light" charset="0"/>
              </a:rPr>
              <a:t>Taking it to the board …</a:t>
            </a:r>
            <a:br>
              <a:rPr lang="en-GB" sz="3000" dirty="0">
                <a:latin typeface="Roboto Condensed Light" charset="0"/>
                <a:ea typeface="Roboto Condensed Light" charset="0"/>
                <a:cs typeface="Roboto Condensed Light" charset="0"/>
              </a:rPr>
            </a:br>
            <a:r>
              <a:rPr lang="en-GB" sz="800" dirty="0">
                <a:latin typeface="Roboto Condensed Light" charset="0"/>
                <a:ea typeface="Roboto Condensed Light" charset="0"/>
                <a:cs typeface="Roboto Condensed Light" charset="0"/>
              </a:rPr>
              <a:t>m</a:t>
            </a:r>
            <a:endParaRPr lang="en-GB" sz="3000" dirty="0">
              <a:latin typeface="Roboto Condensed Light" charset="0"/>
              <a:ea typeface="Roboto Condensed Light" charset="0"/>
              <a:cs typeface="Roboto Condensed Light" charset="0"/>
            </a:endParaRPr>
          </a:p>
          <a:p>
            <a:pPr marL="1588" lvl="1">
              <a:lnSpc>
                <a:spcPct val="90000"/>
              </a:lnSpc>
              <a:spcBef>
                <a:spcPts val="638"/>
              </a:spcBef>
              <a:buClr>
                <a:schemeClr val="tx1"/>
              </a:buClr>
              <a:buSzPct val="127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3000" dirty="0">
                <a:latin typeface="Roboto Condensed Light" charset="0"/>
                <a:ea typeface="Roboto Condensed Light" charset="0"/>
                <a:cs typeface="Roboto Condensed Light" charset="0"/>
              </a:rPr>
              <a:t>So let’s take a look at the </a:t>
            </a:r>
            <a:r>
              <a:rPr lang="en-GB" sz="3000" dirty="0">
                <a:latin typeface="Roboto Condensed Light" charset="0"/>
                <a:ea typeface="Roboto Condensed Light" charset="0"/>
                <a:cs typeface="Roboto Condensed Light" charset="0"/>
                <a:hlinkClick r:id="rId3"/>
              </a:rPr>
              <a:t>Annual result</a:t>
            </a:r>
            <a:r>
              <a:rPr lang="en-GB" sz="3000" dirty="0">
                <a:latin typeface="Roboto Condensed Light" charset="0"/>
                <a:ea typeface="Roboto Condensed Light" charset="0"/>
                <a:cs typeface="Roboto Condensed Light" charset="0"/>
              </a:rPr>
              <a:t> </a:t>
            </a:r>
            <a:br>
              <a:rPr lang="en-GB" sz="3000" dirty="0">
                <a:latin typeface="Roboto Condensed Light" charset="0"/>
                <a:ea typeface="Roboto Condensed Light" charset="0"/>
                <a:cs typeface="Roboto Condensed Light" charset="0"/>
              </a:rPr>
            </a:br>
            <a:endParaRPr lang="en-GB" sz="1200" dirty="0">
              <a:latin typeface="Roboto Condensed Light" charset="0"/>
              <a:ea typeface="Roboto Condensed Light" charset="0"/>
              <a:cs typeface="Roboto Condensed Light" charset="0"/>
            </a:endParaRPr>
          </a:p>
          <a:p>
            <a:pPr marL="1588">
              <a:lnSpc>
                <a:spcPct val="90000"/>
              </a:lnSpc>
              <a:spcBef>
                <a:spcPts val="638"/>
              </a:spcBef>
              <a:buClr>
                <a:schemeClr val="tx1"/>
              </a:buClr>
              <a:buSzPct val="127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GB" sz="3000" dirty="0">
              <a:latin typeface="Roboto Condensed Light" charset="0"/>
              <a:ea typeface="Roboto Condensed Light" charset="0"/>
              <a:cs typeface="Roboto Condensed Light" charset="0"/>
            </a:endParaRPr>
          </a:p>
          <a:p>
            <a:pPr marL="1588">
              <a:lnSpc>
                <a:spcPct val="90000"/>
              </a:lnSpc>
              <a:spcBef>
                <a:spcPts val="638"/>
              </a:spcBef>
              <a:buClr>
                <a:schemeClr val="tx1"/>
              </a:buClr>
              <a:buSzPct val="127000"/>
              <a:buFontTx/>
              <a:buBlip>
                <a:blip r:embed="rId4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GB" sz="3000" dirty="0"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5" name="Rubrik 1">
            <a:extLst>
              <a:ext uri="{FF2B5EF4-FFF2-40B4-BE49-F238E27FC236}">
                <a16:creationId xmlns:a16="http://schemas.microsoft.com/office/drawing/2014/main" id="{5FE7C959-3101-6F43-ADB5-613ED56F7F09}"/>
              </a:ext>
            </a:extLst>
          </p:cNvPr>
          <p:cNvSpPr txBox="1">
            <a:spLocks/>
          </p:cNvSpPr>
          <p:nvPr/>
        </p:nvSpPr>
        <p:spPr>
          <a:xfrm>
            <a:off x="457200" y="0"/>
            <a:ext cx="8229600" cy="865818"/>
          </a:xfrm>
          <a:prstGeom prst="rect">
            <a:avLst/>
          </a:prstGeom>
          <a:ln w="25400" cap="flat" cmpd="sng" algn="ctr">
            <a:solidFill>
              <a:srgbClr val="074052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4800" dirty="0">
                <a:solidFill>
                  <a:srgbClr val="007572"/>
                </a:solidFill>
                <a:latin typeface="Roboto Condensed" charset="0"/>
                <a:ea typeface="Roboto Condensed" charset="0"/>
                <a:cs typeface="Roboto Condensed" charset="0"/>
              </a:rPr>
              <a:t>KEKS aims and follow up</a:t>
            </a:r>
          </a:p>
        </p:txBody>
      </p:sp>
    </p:spTree>
    <p:extLst>
      <p:ext uri="{BB962C8B-B14F-4D97-AF65-F5344CB8AC3E}">
        <p14:creationId xmlns:p14="http://schemas.microsoft.com/office/powerpoint/2010/main" val="764538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Platshållare för bildnumm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8D410634-6D40-514C-992E-3F0837D8FDE5}" type="slidenum">
              <a:rPr lang="sv-SE"/>
              <a:pPr/>
              <a:t>57</a:t>
            </a:fld>
            <a:endParaRPr lang="sv-SE"/>
          </a:p>
        </p:txBody>
      </p:sp>
      <p:sp>
        <p:nvSpPr>
          <p:cNvPr id="5" name="Bågformad 4"/>
          <p:cNvSpPr/>
          <p:nvPr/>
        </p:nvSpPr>
        <p:spPr>
          <a:xfrm>
            <a:off x="1763713" y="836613"/>
            <a:ext cx="5481637" cy="5481637"/>
          </a:xfrm>
          <a:prstGeom prst="circularArrow">
            <a:avLst>
              <a:gd name="adj1" fmla="val 5193"/>
              <a:gd name="adj2" fmla="val 335383"/>
              <a:gd name="adj3" fmla="val 12300270"/>
              <a:gd name="adj4" fmla="val 10769216"/>
              <a:gd name="adj5" fmla="val 6058"/>
            </a:avLst>
          </a:prstGeom>
          <a:solidFill>
            <a:srgbClr val="E6842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" name="Bågformad 5"/>
          <p:cNvSpPr/>
          <p:nvPr/>
        </p:nvSpPr>
        <p:spPr>
          <a:xfrm>
            <a:off x="1979613" y="836613"/>
            <a:ext cx="5483225" cy="5481637"/>
          </a:xfrm>
          <a:prstGeom prst="circularArrow">
            <a:avLst>
              <a:gd name="adj1" fmla="val 5193"/>
              <a:gd name="adj2" fmla="val 335383"/>
              <a:gd name="adj3" fmla="val 16648943"/>
              <a:gd name="adj4" fmla="val 15196700"/>
              <a:gd name="adj5" fmla="val 6058"/>
            </a:avLst>
          </a:prstGeom>
          <a:solidFill>
            <a:schemeClr val="accent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" name="Bågformad 6"/>
          <p:cNvSpPr/>
          <p:nvPr/>
        </p:nvSpPr>
        <p:spPr>
          <a:xfrm>
            <a:off x="2195513" y="971550"/>
            <a:ext cx="5481637" cy="5481638"/>
          </a:xfrm>
          <a:prstGeom prst="circularArrow">
            <a:avLst>
              <a:gd name="adj1" fmla="val 5193"/>
              <a:gd name="adj2" fmla="val 335383"/>
              <a:gd name="adj3" fmla="val 21295401"/>
              <a:gd name="adj4" fmla="val 19764347"/>
              <a:gd name="adj5" fmla="val 6058"/>
            </a:avLst>
          </a:prstGeom>
          <a:solidFill>
            <a:srgbClr val="E6842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" name="Bågformad 7"/>
          <p:cNvSpPr/>
          <p:nvPr/>
        </p:nvSpPr>
        <p:spPr>
          <a:xfrm>
            <a:off x="2339975" y="981075"/>
            <a:ext cx="5481638" cy="5483225"/>
          </a:xfrm>
          <a:prstGeom prst="circularArrow">
            <a:avLst>
              <a:gd name="adj1" fmla="val 5193"/>
              <a:gd name="adj2" fmla="val 335383"/>
              <a:gd name="adj3" fmla="val 4016936"/>
              <a:gd name="adj4" fmla="val 2251378"/>
              <a:gd name="adj5" fmla="val 6058"/>
            </a:avLst>
          </a:prstGeom>
          <a:solidFill>
            <a:srgbClr val="E6842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Bågformad 8"/>
          <p:cNvSpPr/>
          <p:nvPr/>
        </p:nvSpPr>
        <p:spPr>
          <a:xfrm>
            <a:off x="1692275" y="1042988"/>
            <a:ext cx="5481638" cy="5481637"/>
          </a:xfrm>
          <a:prstGeom prst="circularArrow">
            <a:avLst>
              <a:gd name="adj1" fmla="val 5193"/>
              <a:gd name="adj2" fmla="val 335383"/>
              <a:gd name="adj3" fmla="val 8213239"/>
              <a:gd name="adj4" fmla="val 6447681"/>
              <a:gd name="adj5" fmla="val 6058"/>
            </a:avLst>
          </a:prstGeom>
          <a:solidFill>
            <a:srgbClr val="E6842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1598612" y="127000"/>
            <a:ext cx="5049837" cy="741362"/>
          </a:xfrm>
          <a:prstGeom prst="rect">
            <a:avLst/>
          </a:prstGeom>
          <a:noFill/>
          <a:ln>
            <a:noFill/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2075" tIns="46038" rIns="92075" bIns="46038" anchor="ctr"/>
          <a:lstStyle/>
          <a:p>
            <a:pPr>
              <a:defRPr/>
            </a:pPr>
            <a:r>
              <a:rPr lang="en-GB" sz="3600" dirty="0">
                <a:latin typeface="Roboto Condensed Bold"/>
                <a:cs typeface="Roboto Condensed Bold"/>
              </a:rPr>
              <a:t>KEKS work cycle</a:t>
            </a:r>
          </a:p>
        </p:txBody>
      </p:sp>
      <p:grpSp>
        <p:nvGrpSpPr>
          <p:cNvPr id="11" name="Grupp 10"/>
          <p:cNvGrpSpPr>
            <a:grpSpLocks/>
          </p:cNvGrpSpPr>
          <p:nvPr/>
        </p:nvGrpSpPr>
        <p:grpSpPr bwMode="auto">
          <a:xfrm>
            <a:off x="3692525" y="1052513"/>
            <a:ext cx="3862388" cy="3106737"/>
            <a:chOff x="4870672" y="-1604027"/>
            <a:chExt cx="3862630" cy="3106605"/>
          </a:xfrm>
        </p:grpSpPr>
        <p:sp>
          <p:nvSpPr>
            <p:cNvPr id="12" name="Rektangel 11"/>
            <p:cNvSpPr/>
            <p:nvPr/>
          </p:nvSpPr>
          <p:spPr>
            <a:xfrm>
              <a:off x="4870672" y="42140"/>
              <a:ext cx="1759060" cy="1460438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Rektangel 12"/>
            <p:cNvSpPr/>
            <p:nvPr/>
          </p:nvSpPr>
          <p:spPr>
            <a:xfrm>
              <a:off x="6974242" y="-1604027"/>
              <a:ext cx="1759060" cy="14604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25400" tIns="25400" rIns="25400" bIns="25400" spcCol="1270" anchor="ctr"/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sv-SE" sz="2000" dirty="0" err="1">
                  <a:latin typeface="Roboto Condensed Regular"/>
                  <a:cs typeface="Roboto Condensed Regular"/>
                </a:rPr>
                <a:t>Documentation</a:t>
              </a:r>
              <a:br>
                <a:rPr lang="sv-SE" sz="1600" dirty="0">
                  <a:latin typeface="Roboto Condensed Regular"/>
                  <a:cs typeface="Roboto Condensed Regular"/>
                </a:rPr>
              </a:br>
              <a:r>
                <a:rPr lang="sv-SE" sz="1600" dirty="0">
                  <a:latin typeface="Roboto Condensed Regular"/>
                  <a:cs typeface="Roboto Condensed Regular"/>
                </a:rPr>
                <a:t>The Logbook</a:t>
              </a:r>
            </a:p>
          </p:txBody>
        </p:sp>
      </p:grpSp>
      <p:grpSp>
        <p:nvGrpSpPr>
          <p:cNvPr id="14" name="Grupp 13"/>
          <p:cNvGrpSpPr>
            <a:grpSpLocks/>
          </p:cNvGrpSpPr>
          <p:nvPr/>
        </p:nvGrpSpPr>
        <p:grpSpPr bwMode="auto">
          <a:xfrm>
            <a:off x="2319338" y="908050"/>
            <a:ext cx="2982912" cy="3251200"/>
            <a:chOff x="638260" y="-1747626"/>
            <a:chExt cx="2982311" cy="3250204"/>
          </a:xfrm>
        </p:grpSpPr>
        <p:sp>
          <p:nvSpPr>
            <p:cNvPr id="15" name="Rektangel 14"/>
            <p:cNvSpPr/>
            <p:nvPr/>
          </p:nvSpPr>
          <p:spPr>
            <a:xfrm>
              <a:off x="2160365" y="42525"/>
              <a:ext cx="1460206" cy="1460053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Rektangel 15"/>
            <p:cNvSpPr/>
            <p:nvPr/>
          </p:nvSpPr>
          <p:spPr>
            <a:xfrm>
              <a:off x="638260" y="-1747626"/>
              <a:ext cx="1460206" cy="146005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25400" tIns="25400" rIns="25400" bIns="25400" spcCol="1270" anchor="ctr"/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sv-SE" sz="2000" dirty="0" err="1">
                  <a:latin typeface="Roboto Condensed Regular"/>
                  <a:cs typeface="Roboto Condensed Regular"/>
                </a:rPr>
                <a:t>Aktivity</a:t>
              </a:r>
              <a:endParaRPr lang="sv-SE" sz="2000" dirty="0">
                <a:latin typeface="Roboto Condensed Regular"/>
                <a:cs typeface="Roboto Condensed Regular"/>
              </a:endParaRPr>
            </a:p>
          </p:txBody>
        </p:sp>
      </p:grpSp>
      <p:grpSp>
        <p:nvGrpSpPr>
          <p:cNvPr id="17" name="Grupp 16"/>
          <p:cNvGrpSpPr>
            <a:grpSpLocks/>
          </p:cNvGrpSpPr>
          <p:nvPr/>
        </p:nvGrpSpPr>
        <p:grpSpPr bwMode="auto">
          <a:xfrm>
            <a:off x="1457325" y="3716338"/>
            <a:ext cx="1909763" cy="1657350"/>
            <a:chOff x="826009" y="2565781"/>
            <a:chExt cx="1910877" cy="1656500"/>
          </a:xfrm>
        </p:grpSpPr>
        <p:sp>
          <p:nvSpPr>
            <p:cNvPr id="18" name="Rektangel 17"/>
            <p:cNvSpPr/>
            <p:nvPr/>
          </p:nvSpPr>
          <p:spPr>
            <a:xfrm>
              <a:off x="1277122" y="2762530"/>
              <a:ext cx="1459764" cy="1459751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Rektangel 18"/>
            <p:cNvSpPr/>
            <p:nvPr/>
          </p:nvSpPr>
          <p:spPr>
            <a:xfrm>
              <a:off x="826009" y="2565781"/>
              <a:ext cx="1459764" cy="145975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25400" tIns="25400" rIns="25400" bIns="25400" spcCol="1270" anchor="ctr"/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sv-SE" sz="2000" dirty="0" err="1">
                  <a:latin typeface="Roboto Condensed Regular"/>
                  <a:cs typeface="Roboto Condensed Regular"/>
                </a:rPr>
                <a:t>Measures</a:t>
              </a:r>
              <a:r>
                <a:rPr lang="sv-SE" sz="2000" dirty="0">
                  <a:latin typeface="Roboto Condensed Regular"/>
                  <a:cs typeface="Roboto Condensed Regular"/>
                </a:rPr>
                <a:t>:</a:t>
              </a:r>
            </a:p>
          </p:txBody>
        </p:sp>
      </p:grpSp>
      <p:grpSp>
        <p:nvGrpSpPr>
          <p:cNvPr id="20" name="Grupp 19"/>
          <p:cNvGrpSpPr>
            <a:grpSpLocks/>
          </p:cNvGrpSpPr>
          <p:nvPr/>
        </p:nvGrpSpPr>
        <p:grpSpPr bwMode="auto">
          <a:xfrm>
            <a:off x="3976688" y="2851150"/>
            <a:ext cx="1531937" cy="4106863"/>
            <a:chOff x="3520372" y="4443301"/>
            <a:chExt cx="1529867" cy="4106313"/>
          </a:xfrm>
        </p:grpSpPr>
        <p:sp>
          <p:nvSpPr>
            <p:cNvPr id="21" name="Rektangel 20"/>
            <p:cNvSpPr/>
            <p:nvPr/>
          </p:nvSpPr>
          <p:spPr>
            <a:xfrm>
              <a:off x="3590128" y="4443301"/>
              <a:ext cx="1460111" cy="1460304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Rektangel 21"/>
            <p:cNvSpPr/>
            <p:nvPr/>
          </p:nvSpPr>
          <p:spPr>
            <a:xfrm>
              <a:off x="3520372" y="7089310"/>
              <a:ext cx="1460111" cy="14603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22860" tIns="22860" rIns="22860" bIns="22860" spcCol="1270" anchor="ctr"/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sv-SE" dirty="0" err="1">
                  <a:latin typeface="Roboto Condensed Regular"/>
                  <a:cs typeface="Roboto Condensed Regular"/>
                </a:rPr>
                <a:t>Analysis</a:t>
              </a:r>
              <a:br>
                <a:rPr lang="sv-SE" dirty="0">
                  <a:latin typeface="Roboto Condensed Regular"/>
                  <a:cs typeface="Roboto Condensed Regular"/>
                </a:rPr>
              </a:br>
              <a:r>
                <a:rPr lang="sv-SE" dirty="0">
                  <a:latin typeface="Roboto Condensed Regular"/>
                  <a:cs typeface="Roboto Condensed Regular"/>
                </a:rPr>
                <a:t>and </a:t>
              </a:r>
              <a:r>
                <a:rPr lang="sv-SE" dirty="0" err="1">
                  <a:latin typeface="Roboto Condensed Regular"/>
                  <a:cs typeface="Roboto Condensed Regular"/>
                </a:rPr>
                <a:t>reflection</a:t>
              </a:r>
              <a:endParaRPr lang="sv-SE" dirty="0">
                <a:latin typeface="Roboto Condensed Regular"/>
                <a:cs typeface="Roboto Condensed Regular"/>
              </a:endParaRPr>
            </a:p>
          </p:txBody>
        </p:sp>
      </p:grpSp>
      <p:grpSp>
        <p:nvGrpSpPr>
          <p:cNvPr id="23" name="Grupp 22"/>
          <p:cNvGrpSpPr>
            <a:grpSpLocks/>
          </p:cNvGrpSpPr>
          <p:nvPr/>
        </p:nvGrpSpPr>
        <p:grpSpPr bwMode="auto">
          <a:xfrm>
            <a:off x="3841750" y="2698750"/>
            <a:ext cx="4494213" cy="2622550"/>
            <a:chOff x="5904073" y="2762432"/>
            <a:chExt cx="4493816" cy="2622434"/>
          </a:xfrm>
        </p:grpSpPr>
        <p:sp>
          <p:nvSpPr>
            <p:cNvPr id="24" name="Rektangel 23"/>
            <p:cNvSpPr/>
            <p:nvPr/>
          </p:nvSpPr>
          <p:spPr>
            <a:xfrm>
              <a:off x="5904073" y="2762432"/>
              <a:ext cx="1460371" cy="1460435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Rektangel 24"/>
            <p:cNvSpPr/>
            <p:nvPr/>
          </p:nvSpPr>
          <p:spPr>
            <a:xfrm>
              <a:off x="8937518" y="3924431"/>
              <a:ext cx="1460371" cy="146043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25400" tIns="25400" rIns="25400" bIns="25400" spcCol="1270" anchor="ctr"/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sv-SE" sz="2000" dirty="0" err="1">
                  <a:latin typeface="Roboto Condensed Regular"/>
                  <a:cs typeface="Roboto Condensed Regular"/>
                </a:rPr>
                <a:t>Follow</a:t>
              </a:r>
              <a:r>
                <a:rPr lang="sv-SE" sz="2000" dirty="0">
                  <a:latin typeface="Roboto Condensed Regular"/>
                  <a:cs typeface="Roboto Condensed Regular"/>
                </a:rPr>
                <a:t> </a:t>
              </a:r>
              <a:r>
                <a:rPr lang="sv-SE" sz="2000" dirty="0" err="1">
                  <a:latin typeface="Roboto Condensed Regular"/>
                  <a:cs typeface="Roboto Condensed Regular"/>
                </a:rPr>
                <a:t>up</a:t>
              </a:r>
              <a:br>
                <a:rPr lang="sv-SE" sz="1600" dirty="0">
                  <a:latin typeface="Roboto Condensed Regular"/>
                  <a:cs typeface="Roboto Condensed Regular"/>
                </a:rPr>
              </a:br>
              <a:r>
                <a:rPr lang="sv-SE" sz="1600" dirty="0" err="1">
                  <a:latin typeface="Roboto Condensed Regular"/>
                  <a:cs typeface="Roboto Condensed Regular"/>
                </a:rPr>
                <a:t>project</a:t>
              </a:r>
              <a:r>
                <a:rPr lang="sv-SE" sz="1600" dirty="0">
                  <a:latin typeface="Roboto Condensed Regular"/>
                  <a:cs typeface="Roboto Condensed Regular"/>
                </a:rPr>
                <a:t>/</a:t>
              </a:r>
              <a:r>
                <a:rPr lang="sv-SE" sz="1600" dirty="0" err="1">
                  <a:latin typeface="Roboto Condensed Regular"/>
                  <a:cs typeface="Roboto Condensed Regular"/>
                </a:rPr>
                <a:t>group</a:t>
              </a:r>
              <a:r>
                <a:rPr lang="sv-SE" sz="1600" dirty="0">
                  <a:latin typeface="Roboto Condensed Regular"/>
                  <a:cs typeface="Roboto Condensed Regular"/>
                </a:rPr>
                <a:t> and </a:t>
              </a:r>
              <a:r>
                <a:rPr lang="sv-SE" sz="1600" dirty="0" err="1">
                  <a:latin typeface="Roboto Condensed Regular"/>
                  <a:cs typeface="Roboto Condensed Regular"/>
                </a:rPr>
                <a:t>meetingplace</a:t>
              </a:r>
              <a:r>
                <a:rPr lang="sv-SE" sz="1600" dirty="0">
                  <a:latin typeface="Roboto Condensed Regular"/>
                  <a:cs typeface="Roboto Condensed Regular"/>
                </a:rPr>
                <a:t> </a:t>
              </a:r>
              <a:r>
                <a:rPr lang="sv-SE" sz="1600" dirty="0" err="1">
                  <a:latin typeface="Roboto Condensed Regular"/>
                  <a:cs typeface="Roboto Condensed Regular"/>
                </a:rPr>
                <a:t>questionnaire</a:t>
              </a:r>
              <a:endParaRPr lang="sv-SE" sz="1600" dirty="0">
                <a:latin typeface="Roboto Condensed Regular"/>
                <a:cs typeface="Roboto Condensed Regular"/>
              </a:endParaRPr>
            </a:p>
          </p:txBody>
        </p:sp>
      </p:grpSp>
      <p:sp>
        <p:nvSpPr>
          <p:cNvPr id="26" name="textruta 25"/>
          <p:cNvSpPr txBox="1">
            <a:spLocks noChangeArrowheads="1"/>
          </p:cNvSpPr>
          <p:nvPr/>
        </p:nvSpPr>
        <p:spPr bwMode="auto">
          <a:xfrm>
            <a:off x="22225" y="5938008"/>
            <a:ext cx="202491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sv-SE" dirty="0">
                <a:latin typeface="Roboto Condensed Regular" charset="0"/>
                <a:cs typeface="Roboto Condensed Regular" charset="0"/>
              </a:rPr>
              <a:t>… </a:t>
            </a:r>
            <a:r>
              <a:rPr lang="sv-SE" dirty="0" err="1">
                <a:latin typeface="Roboto Condensed Regular" charset="0"/>
                <a:cs typeface="Roboto Condensed Regular" charset="0"/>
              </a:rPr>
              <a:t>with</a:t>
            </a:r>
            <a:r>
              <a:rPr lang="sv-SE" dirty="0">
                <a:latin typeface="Roboto Condensed Regular" charset="0"/>
                <a:cs typeface="Roboto Condensed Regular" charset="0"/>
              </a:rPr>
              <a:t> </a:t>
            </a:r>
            <a:r>
              <a:rPr lang="sv-SE" dirty="0" err="1">
                <a:latin typeface="Roboto Condensed Regular" charset="0"/>
                <a:cs typeface="Roboto Condensed Regular" charset="0"/>
              </a:rPr>
              <a:t>staff</a:t>
            </a:r>
            <a:endParaRPr lang="sv-SE" dirty="0">
              <a:latin typeface="Roboto Condensed Regular" charset="0"/>
              <a:cs typeface="Roboto Condensed Regular" charset="0"/>
            </a:endParaRPr>
          </a:p>
          <a:p>
            <a:r>
              <a:rPr lang="sv-SE" dirty="0">
                <a:latin typeface="Roboto Condensed Regular" charset="0"/>
                <a:cs typeface="Roboto Condensed Regular" charset="0"/>
              </a:rPr>
              <a:t>… </a:t>
            </a:r>
            <a:r>
              <a:rPr lang="sv-SE" dirty="0" err="1">
                <a:latin typeface="Roboto Condensed Regular" charset="0"/>
                <a:cs typeface="Roboto Condensed Regular" charset="0"/>
              </a:rPr>
              <a:t>with</a:t>
            </a:r>
            <a:r>
              <a:rPr lang="sv-SE" dirty="0">
                <a:latin typeface="Roboto Condensed Regular" charset="0"/>
                <a:cs typeface="Roboto Condensed Regular" charset="0"/>
              </a:rPr>
              <a:t> </a:t>
            </a:r>
            <a:r>
              <a:rPr lang="sv-SE" dirty="0" err="1">
                <a:latin typeface="Roboto Condensed Regular" charset="0"/>
                <a:cs typeface="Roboto Condensed Regular" charset="0"/>
              </a:rPr>
              <a:t>young</a:t>
            </a:r>
            <a:r>
              <a:rPr lang="sv-SE" dirty="0">
                <a:latin typeface="Roboto Condensed Regular" charset="0"/>
                <a:cs typeface="Roboto Condensed Regular" charset="0"/>
              </a:rPr>
              <a:t> </a:t>
            </a:r>
            <a:r>
              <a:rPr lang="sv-SE" dirty="0" err="1">
                <a:latin typeface="Roboto Condensed Regular" charset="0"/>
                <a:cs typeface="Roboto Condensed Regular" charset="0"/>
              </a:rPr>
              <a:t>people</a:t>
            </a:r>
            <a:endParaRPr lang="sv-SE" dirty="0">
              <a:latin typeface="Roboto Condensed Regular" charset="0"/>
              <a:cs typeface="Roboto Condensed Regular" charset="0"/>
            </a:endParaRPr>
          </a:p>
          <a:p>
            <a:r>
              <a:rPr lang="sv-SE" dirty="0">
                <a:latin typeface="Roboto Condensed Regular" charset="0"/>
                <a:cs typeface="Roboto Condensed Regular" charset="0"/>
              </a:rPr>
              <a:t>… </a:t>
            </a:r>
            <a:r>
              <a:rPr lang="sv-SE" dirty="0" err="1">
                <a:latin typeface="Roboto Condensed Regular" charset="0"/>
                <a:cs typeface="Roboto Condensed Regular" charset="0"/>
              </a:rPr>
              <a:t>with</a:t>
            </a:r>
            <a:r>
              <a:rPr lang="sv-SE" dirty="0">
                <a:latin typeface="Roboto Condensed Regular" charset="0"/>
                <a:cs typeface="Roboto Condensed Regular" charset="0"/>
              </a:rPr>
              <a:t> </a:t>
            </a:r>
            <a:r>
              <a:rPr lang="sv-SE" dirty="0" err="1">
                <a:latin typeface="Roboto Condensed Regular" charset="0"/>
                <a:cs typeface="Roboto Condensed Regular" charset="0"/>
              </a:rPr>
              <a:t>politicians</a:t>
            </a:r>
            <a:endParaRPr lang="sv-SE" dirty="0">
              <a:latin typeface="Roboto Condensed Regular" charset="0"/>
              <a:cs typeface="Roboto Condensed Regular" charset="0"/>
            </a:endParaRPr>
          </a:p>
        </p:txBody>
      </p:sp>
      <p:sp>
        <p:nvSpPr>
          <p:cNvPr id="27" name="textruta 26"/>
          <p:cNvSpPr txBox="1"/>
          <p:nvPr/>
        </p:nvSpPr>
        <p:spPr>
          <a:xfrm>
            <a:off x="3629025" y="2709863"/>
            <a:ext cx="2159566" cy="167738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buFont typeface="Times New Roman" pitchFamily="18" charset="0"/>
              <a:buNone/>
              <a:defRPr/>
            </a:pPr>
            <a:r>
              <a:rPr lang="sv-SE" sz="2400" dirty="0" err="1">
                <a:latin typeface="Roboto Condensed Regular"/>
                <a:ea typeface="SimSun" pitchFamily="2" charset="-122"/>
                <a:cs typeface="Roboto Condensed Regular"/>
              </a:rPr>
              <a:t>Development</a:t>
            </a:r>
            <a:r>
              <a:rPr lang="sv-SE" sz="2400" dirty="0">
                <a:latin typeface="Roboto Condensed Regular"/>
                <a:ea typeface="SimSun" pitchFamily="2" charset="-122"/>
                <a:cs typeface="Roboto Condensed Regular"/>
              </a:rPr>
              <a:t> </a:t>
            </a:r>
            <a:r>
              <a:rPr lang="sv-SE" sz="2400" dirty="0" err="1">
                <a:latin typeface="Roboto Condensed Regular"/>
                <a:ea typeface="SimSun" pitchFamily="2" charset="-122"/>
                <a:cs typeface="Roboto Condensed Regular"/>
              </a:rPr>
              <a:t>of</a:t>
            </a:r>
            <a:r>
              <a:rPr lang="sv-SE" sz="2400" dirty="0">
                <a:latin typeface="Roboto Condensed Regular"/>
                <a:ea typeface="SimSun" pitchFamily="2" charset="-122"/>
                <a:cs typeface="Roboto Condensed Regular"/>
              </a:rPr>
              <a:t>:</a:t>
            </a:r>
          </a:p>
          <a:p>
            <a:pPr marL="457200" indent="-457200">
              <a:buFont typeface="Arial"/>
              <a:buChar char="•"/>
              <a:defRPr/>
            </a:pPr>
            <a:r>
              <a:rPr lang="sv-SE" sz="2400" dirty="0" err="1">
                <a:latin typeface="Roboto Condensed Light"/>
                <a:ea typeface="SimSun" pitchFamily="2" charset="-122"/>
                <a:cs typeface="Roboto Condensed Light"/>
              </a:rPr>
              <a:t>Competence</a:t>
            </a:r>
            <a:endParaRPr lang="sv-SE" sz="2400" dirty="0">
              <a:latin typeface="Roboto Condensed Light"/>
              <a:ea typeface="SimSun" pitchFamily="2" charset="-122"/>
              <a:cs typeface="Roboto Condensed Light"/>
            </a:endParaRPr>
          </a:p>
          <a:p>
            <a:pPr marL="457200" indent="-457200">
              <a:buFont typeface="Arial"/>
              <a:buChar char="•"/>
              <a:defRPr/>
            </a:pPr>
            <a:r>
              <a:rPr lang="sv-SE" sz="2400" dirty="0" err="1">
                <a:latin typeface="Roboto Condensed Light"/>
                <a:ea typeface="SimSun" pitchFamily="2" charset="-122"/>
                <a:cs typeface="Roboto Condensed Light"/>
              </a:rPr>
              <a:t>Methods</a:t>
            </a:r>
            <a:endParaRPr lang="sv-SE" sz="2400" dirty="0">
              <a:latin typeface="Roboto Condensed Light"/>
              <a:ea typeface="SimSun" pitchFamily="2" charset="-122"/>
              <a:cs typeface="Roboto Condensed Light"/>
            </a:endParaRPr>
          </a:p>
          <a:p>
            <a:pPr marL="457200" indent="-457200">
              <a:buFont typeface="Arial"/>
              <a:buChar char="•"/>
              <a:defRPr/>
            </a:pPr>
            <a:r>
              <a:rPr lang="sv-SE" sz="2400" dirty="0" err="1">
                <a:latin typeface="Roboto Condensed Light"/>
                <a:ea typeface="SimSun" pitchFamily="2" charset="-122"/>
                <a:cs typeface="Roboto Condensed Light"/>
              </a:rPr>
              <a:t>Organization</a:t>
            </a:r>
            <a:br>
              <a:rPr lang="sv-SE" sz="2400" dirty="0">
                <a:latin typeface="Roboto Condensed Light"/>
                <a:ea typeface="SimSun" pitchFamily="2" charset="-122"/>
                <a:cs typeface="Roboto Condensed Light"/>
              </a:rPr>
            </a:br>
            <a:endParaRPr lang="sv-SE" sz="700" dirty="0">
              <a:latin typeface="Roboto Condensed Light"/>
              <a:ea typeface="SimSun" pitchFamily="2" charset="-122"/>
              <a:cs typeface="Roboto Condensed Light"/>
            </a:endParaRPr>
          </a:p>
        </p:txBody>
      </p:sp>
      <p:pic>
        <p:nvPicPr>
          <p:cNvPr id="60432" name="Bildobjekt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53" r="22510" b="10999"/>
          <a:stretch>
            <a:fillRect/>
          </a:stretch>
        </p:blipFill>
        <p:spPr bwMode="auto">
          <a:xfrm>
            <a:off x="39688" y="123825"/>
            <a:ext cx="722312" cy="101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9" name="Rak pil 28"/>
          <p:cNvCxnSpPr>
            <a:cxnSpLocks noChangeShapeType="1"/>
          </p:cNvCxnSpPr>
          <p:nvPr/>
        </p:nvCxnSpPr>
        <p:spPr bwMode="auto">
          <a:xfrm>
            <a:off x="1331913" y="1125538"/>
            <a:ext cx="431800" cy="431800"/>
          </a:xfrm>
          <a:prstGeom prst="straightConnector1">
            <a:avLst/>
          </a:prstGeom>
          <a:noFill/>
          <a:ln w="19050" cmpd="sng">
            <a:solidFill>
              <a:schemeClr val="bg1">
                <a:lumMod val="75000"/>
              </a:schemeClr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60434" name="textruta 12"/>
          <p:cNvSpPr txBox="1">
            <a:spLocks noChangeArrowheads="1"/>
          </p:cNvSpPr>
          <p:nvPr/>
        </p:nvSpPr>
        <p:spPr bwMode="auto">
          <a:xfrm>
            <a:off x="825500" y="771525"/>
            <a:ext cx="59022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sv-SE" dirty="0" err="1"/>
              <a:t>Idea</a:t>
            </a:r>
            <a:endParaRPr lang="sv-SE" dirty="0"/>
          </a:p>
        </p:txBody>
      </p:sp>
      <p:cxnSp>
        <p:nvCxnSpPr>
          <p:cNvPr id="31" name="Rak pil 30"/>
          <p:cNvCxnSpPr>
            <a:cxnSpLocks noChangeShapeType="1"/>
          </p:cNvCxnSpPr>
          <p:nvPr/>
        </p:nvCxnSpPr>
        <p:spPr bwMode="auto">
          <a:xfrm flipV="1">
            <a:off x="2700338" y="3213100"/>
            <a:ext cx="792162" cy="1008063"/>
          </a:xfrm>
          <a:prstGeom prst="straightConnector1">
            <a:avLst/>
          </a:prstGeom>
          <a:noFill/>
          <a:ln w="19050" cmpd="sng">
            <a:solidFill>
              <a:schemeClr val="tx1">
                <a:lumMod val="50000"/>
                <a:lumOff val="50000"/>
              </a:schemeClr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2" name="Rak pil 31"/>
          <p:cNvCxnSpPr>
            <a:cxnSpLocks noChangeShapeType="1"/>
          </p:cNvCxnSpPr>
          <p:nvPr/>
        </p:nvCxnSpPr>
        <p:spPr bwMode="auto">
          <a:xfrm flipH="1">
            <a:off x="2195513" y="6308725"/>
            <a:ext cx="1512888" cy="47625"/>
          </a:xfrm>
          <a:prstGeom prst="straightConnector1">
            <a:avLst/>
          </a:prstGeom>
          <a:noFill/>
          <a:ln w="9525">
            <a:solidFill>
              <a:srgbClr val="7F7F7F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3" name="Ellips 32"/>
          <p:cNvSpPr/>
          <p:nvPr/>
        </p:nvSpPr>
        <p:spPr>
          <a:xfrm>
            <a:off x="2627313" y="1773238"/>
            <a:ext cx="3960812" cy="3816350"/>
          </a:xfrm>
          <a:prstGeom prst="ellipse">
            <a:avLst/>
          </a:prstGeom>
          <a:noFill/>
          <a:ln w="19050" cmpd="sng">
            <a:solidFill>
              <a:schemeClr val="bg1">
                <a:lumMod val="50000"/>
              </a:schemeClr>
            </a:solidFill>
            <a:prstDash val="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/>
          </a:p>
        </p:txBody>
      </p:sp>
      <p:cxnSp>
        <p:nvCxnSpPr>
          <p:cNvPr id="28" name="Rak pil 27"/>
          <p:cNvCxnSpPr/>
          <p:nvPr/>
        </p:nvCxnSpPr>
        <p:spPr>
          <a:xfrm flipV="1">
            <a:off x="3059113" y="2205038"/>
            <a:ext cx="288925" cy="287337"/>
          </a:xfrm>
          <a:prstGeom prst="straightConnector1">
            <a:avLst/>
          </a:prstGeom>
          <a:ln w="38100" cmpd="sng">
            <a:solidFill>
              <a:srgbClr val="7F7F7F"/>
            </a:solidFill>
            <a:prstDash val="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Rak pil 37"/>
          <p:cNvCxnSpPr/>
          <p:nvPr/>
        </p:nvCxnSpPr>
        <p:spPr>
          <a:xfrm>
            <a:off x="5867400" y="2205038"/>
            <a:ext cx="357188" cy="342900"/>
          </a:xfrm>
          <a:prstGeom prst="straightConnector1">
            <a:avLst/>
          </a:prstGeom>
          <a:ln w="38100" cmpd="sng">
            <a:solidFill>
              <a:srgbClr val="7F7F7F"/>
            </a:solidFill>
            <a:prstDash val="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Rak pil 38"/>
          <p:cNvCxnSpPr/>
          <p:nvPr/>
        </p:nvCxnSpPr>
        <p:spPr>
          <a:xfrm flipH="1">
            <a:off x="5795963" y="4941888"/>
            <a:ext cx="288925" cy="287337"/>
          </a:xfrm>
          <a:prstGeom prst="straightConnector1">
            <a:avLst/>
          </a:prstGeom>
          <a:ln w="38100" cmpd="sng">
            <a:solidFill>
              <a:srgbClr val="7F7F7F"/>
            </a:solidFill>
            <a:prstDash val="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Rak pil 39"/>
          <p:cNvCxnSpPr/>
          <p:nvPr/>
        </p:nvCxnSpPr>
        <p:spPr>
          <a:xfrm flipH="1" flipV="1">
            <a:off x="3059113" y="4868863"/>
            <a:ext cx="288925" cy="288925"/>
          </a:xfrm>
          <a:prstGeom prst="straightConnector1">
            <a:avLst/>
          </a:prstGeom>
          <a:ln w="38100" cmpd="sng">
            <a:solidFill>
              <a:srgbClr val="7F7F7F"/>
            </a:solidFill>
            <a:prstDash val="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3294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3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2691088" y="1079697"/>
            <a:ext cx="3685624" cy="1097736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nl-NL" sz="2800" baseline="30000" dirty="0">
                <a:noFill/>
                <a:latin typeface="Futura"/>
                <a:cs typeface="Futura"/>
              </a:rPr>
              <a:t>IMPROVING YOUTH WORK</a:t>
            </a:r>
          </a:p>
          <a:p>
            <a:pPr algn="ctr"/>
            <a:endParaRPr lang="nl-NL" sz="2800" baseline="30000" dirty="0">
              <a:noFill/>
              <a:latin typeface="Futura"/>
              <a:cs typeface="Futura"/>
            </a:endParaRPr>
          </a:p>
          <a:p>
            <a:pPr algn="ctr"/>
            <a:endParaRPr lang="nl-NL" sz="2800" dirty="0">
              <a:noFill/>
              <a:latin typeface="Futura"/>
              <a:cs typeface="Futura"/>
            </a:endParaRP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54416-A586-FE45-9878-290F055D7D33}" type="slidenum">
              <a:rPr lang="nl-NL" smtClean="0"/>
              <a:t>58</a:t>
            </a:fld>
            <a:endParaRPr lang="nl-NL"/>
          </a:p>
        </p:txBody>
      </p:sp>
      <p:sp>
        <p:nvSpPr>
          <p:cNvPr id="10" name="Rubrik 1"/>
          <p:cNvSpPr txBox="1">
            <a:spLocks/>
          </p:cNvSpPr>
          <p:nvPr/>
        </p:nvSpPr>
        <p:spPr>
          <a:xfrm>
            <a:off x="457200" y="0"/>
            <a:ext cx="8229600" cy="865818"/>
          </a:xfrm>
          <a:prstGeom prst="rect">
            <a:avLst/>
          </a:prstGeom>
          <a:ln w="25400" cap="flat" cmpd="sng" algn="ctr">
            <a:solidFill>
              <a:srgbClr val="074052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4800" dirty="0">
                <a:solidFill>
                  <a:srgbClr val="007572"/>
                </a:solidFill>
                <a:latin typeface="Roboto Condensed" charset="0"/>
                <a:ea typeface="Roboto Condensed" charset="0"/>
                <a:cs typeface="Roboto Condensed" charset="0"/>
              </a:rPr>
              <a:t>Summoning up </a:t>
            </a:r>
            <a:r>
              <a:rPr lang="mr-IN" sz="4800" dirty="0">
                <a:solidFill>
                  <a:srgbClr val="007572"/>
                </a:solidFill>
                <a:latin typeface="Roboto Condensed" charset="0"/>
                <a:ea typeface="Roboto Condensed" charset="0"/>
                <a:cs typeface="Roboto Condensed" charset="0"/>
              </a:rPr>
              <a:t>…</a:t>
            </a:r>
            <a:endParaRPr lang="en-GB" sz="4800" dirty="0">
              <a:solidFill>
                <a:srgbClr val="007572"/>
              </a:solidFill>
              <a:latin typeface="Roboto Condensed" charset="0"/>
              <a:ea typeface="Roboto Condensed" charset="0"/>
              <a:cs typeface="Roboto Condensed" charset="0"/>
            </a:endParaRPr>
          </a:p>
        </p:txBody>
      </p:sp>
      <p:sp>
        <p:nvSpPr>
          <p:cNvPr id="2" name="textruta 1"/>
          <p:cNvSpPr txBox="1"/>
          <p:nvPr/>
        </p:nvSpPr>
        <p:spPr>
          <a:xfrm>
            <a:off x="1625600" y="54694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dirty="0"/>
          </a:p>
        </p:txBody>
      </p:sp>
      <p:sp>
        <p:nvSpPr>
          <p:cNvPr id="5" name="Rektangel 4"/>
          <p:cNvSpPr/>
          <p:nvPr/>
        </p:nvSpPr>
        <p:spPr>
          <a:xfrm>
            <a:off x="457199" y="981075"/>
            <a:ext cx="8229602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000" dirty="0">
                <a:solidFill>
                  <a:srgbClr val="000000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  <a:t>So, </a:t>
            </a:r>
            <a:r>
              <a:rPr lang="mr-IN" sz="3000" dirty="0">
                <a:solidFill>
                  <a:srgbClr val="000000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  <a:t>…</a:t>
            </a:r>
            <a:r>
              <a:rPr lang="en-GB" sz="3000" dirty="0">
                <a:solidFill>
                  <a:srgbClr val="000000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  <a:t> :</a:t>
            </a:r>
          </a:p>
          <a:p>
            <a:pPr lvl="1" indent="-457200" fontAlgn="base">
              <a:buFont typeface="Arial"/>
              <a:buChar char="•"/>
            </a:pPr>
            <a:r>
              <a:rPr lang="en-GB" sz="3000" dirty="0">
                <a:solidFill>
                  <a:srgbClr val="000000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  <a:t>Youth work should be based on participation and learning</a:t>
            </a:r>
            <a:br>
              <a:rPr lang="en-GB" sz="3000" dirty="0">
                <a:solidFill>
                  <a:srgbClr val="000000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</a:br>
            <a:endParaRPr lang="en-GB" sz="1200" dirty="0">
              <a:solidFill>
                <a:srgbClr val="000000"/>
              </a:solidFill>
              <a:latin typeface="Roboto Condensed Light" charset="0"/>
              <a:ea typeface="Roboto Condensed Light" charset="0"/>
              <a:cs typeface="Roboto Condensed Light" charset="0"/>
            </a:endParaRPr>
          </a:p>
          <a:p>
            <a:pPr marL="0" lvl="1" fontAlgn="base"/>
            <a:r>
              <a:rPr lang="en-GB" sz="3000" dirty="0">
                <a:solidFill>
                  <a:srgbClr val="000000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  <a:t>The further development of quality youth work asks for:</a:t>
            </a:r>
          </a:p>
          <a:p>
            <a:pPr lvl="1" indent="-457200" fontAlgn="base">
              <a:buFont typeface="Arial"/>
              <a:buChar char="•"/>
            </a:pPr>
            <a:r>
              <a:rPr lang="en-GB" sz="3000" dirty="0">
                <a:solidFill>
                  <a:srgbClr val="000000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  <a:t>Clear and measurable aims</a:t>
            </a:r>
          </a:p>
          <a:p>
            <a:pPr lvl="1" indent="-457200" fontAlgn="base">
              <a:buFont typeface="Arial"/>
              <a:buChar char="•"/>
            </a:pPr>
            <a:r>
              <a:rPr lang="en-GB" sz="3000" dirty="0">
                <a:solidFill>
                  <a:srgbClr val="000000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  <a:t>Structured documentation and follow up</a:t>
            </a:r>
          </a:p>
          <a:p>
            <a:pPr lvl="1" indent="-457200" fontAlgn="base">
              <a:buFont typeface="Arial"/>
              <a:buChar char="•"/>
            </a:pPr>
            <a:r>
              <a:rPr lang="en-GB" sz="3000" dirty="0">
                <a:solidFill>
                  <a:srgbClr val="000000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  <a:t>Continuous analysis and reflection</a:t>
            </a:r>
          </a:p>
          <a:p>
            <a:pPr lvl="1" indent="-457200" fontAlgn="base">
              <a:buFont typeface="Arial"/>
              <a:buChar char="•"/>
            </a:pPr>
            <a:r>
              <a:rPr lang="en-GB" sz="3000" dirty="0">
                <a:solidFill>
                  <a:srgbClr val="000000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  <a:t>Cooperation and mutual help</a:t>
            </a:r>
          </a:p>
        </p:txBody>
      </p:sp>
    </p:spTree>
    <p:extLst>
      <p:ext uri="{BB962C8B-B14F-4D97-AF65-F5344CB8AC3E}">
        <p14:creationId xmlns:p14="http://schemas.microsoft.com/office/powerpoint/2010/main" val="1111612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2691088" y="1079697"/>
            <a:ext cx="3685624" cy="1097736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nl-NL" sz="2800" baseline="30000" dirty="0">
                <a:noFill/>
                <a:latin typeface="Futura"/>
                <a:cs typeface="Futura"/>
              </a:rPr>
              <a:t>IMPROVING YOUTH WORK</a:t>
            </a:r>
          </a:p>
          <a:p>
            <a:pPr algn="ctr"/>
            <a:endParaRPr lang="nl-NL" sz="2800" baseline="30000" dirty="0">
              <a:noFill/>
              <a:latin typeface="Futura"/>
              <a:cs typeface="Futura"/>
            </a:endParaRPr>
          </a:p>
          <a:p>
            <a:pPr algn="ctr"/>
            <a:endParaRPr lang="nl-NL" sz="2800" dirty="0">
              <a:noFill/>
              <a:latin typeface="Futura"/>
              <a:cs typeface="Futura"/>
            </a:endParaRP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54416-A586-FE45-9878-290F055D7D33}" type="slidenum">
              <a:rPr lang="nl-NL" smtClean="0"/>
              <a:t>59</a:t>
            </a:fld>
            <a:endParaRPr lang="nl-NL"/>
          </a:p>
        </p:txBody>
      </p:sp>
      <p:sp>
        <p:nvSpPr>
          <p:cNvPr id="10" name="Rubrik 1"/>
          <p:cNvSpPr txBox="1">
            <a:spLocks/>
          </p:cNvSpPr>
          <p:nvPr/>
        </p:nvSpPr>
        <p:spPr>
          <a:xfrm>
            <a:off x="457200" y="0"/>
            <a:ext cx="8229600" cy="865818"/>
          </a:xfrm>
          <a:prstGeom prst="rect">
            <a:avLst/>
          </a:prstGeom>
          <a:ln w="25400" cap="flat" cmpd="sng" algn="ctr">
            <a:solidFill>
              <a:srgbClr val="074052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4800" dirty="0">
                <a:solidFill>
                  <a:srgbClr val="007572"/>
                </a:solidFill>
                <a:latin typeface="Roboto Condensed" charset="0"/>
                <a:ea typeface="Roboto Condensed" charset="0"/>
                <a:cs typeface="Roboto Condensed" charset="0"/>
              </a:rPr>
              <a:t>Summoning up </a:t>
            </a:r>
            <a:r>
              <a:rPr lang="mr-IN" sz="4800" dirty="0">
                <a:solidFill>
                  <a:srgbClr val="007572"/>
                </a:solidFill>
                <a:latin typeface="Roboto Condensed" charset="0"/>
                <a:ea typeface="Roboto Condensed" charset="0"/>
                <a:cs typeface="Roboto Condensed" charset="0"/>
              </a:rPr>
              <a:t>…</a:t>
            </a:r>
            <a:endParaRPr lang="en-GB" sz="4800" dirty="0">
              <a:solidFill>
                <a:srgbClr val="007572"/>
              </a:solidFill>
              <a:latin typeface="Roboto Condensed" charset="0"/>
              <a:ea typeface="Roboto Condensed" charset="0"/>
              <a:cs typeface="Roboto Condensed" charset="0"/>
            </a:endParaRPr>
          </a:p>
        </p:txBody>
      </p:sp>
      <p:sp>
        <p:nvSpPr>
          <p:cNvPr id="2" name="textruta 1"/>
          <p:cNvSpPr txBox="1"/>
          <p:nvPr/>
        </p:nvSpPr>
        <p:spPr>
          <a:xfrm>
            <a:off x="1625600" y="54694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dirty="0"/>
          </a:p>
        </p:txBody>
      </p:sp>
      <p:sp>
        <p:nvSpPr>
          <p:cNvPr id="5" name="Rektangel 4"/>
          <p:cNvSpPr/>
          <p:nvPr/>
        </p:nvSpPr>
        <p:spPr>
          <a:xfrm>
            <a:off x="457199" y="981075"/>
            <a:ext cx="8229602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000" dirty="0">
                <a:solidFill>
                  <a:srgbClr val="000000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  <a:t>The effects of quality youth work are:</a:t>
            </a:r>
          </a:p>
          <a:p>
            <a:pPr lvl="1" indent="-457200" fontAlgn="base">
              <a:buFont typeface="Arial"/>
              <a:buChar char="•"/>
            </a:pPr>
            <a:r>
              <a:rPr lang="en-GB" sz="3000" dirty="0">
                <a:solidFill>
                  <a:srgbClr val="000000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  <a:t>Young people’s personal and social development</a:t>
            </a:r>
          </a:p>
          <a:p>
            <a:pPr lvl="1" indent="-457200" fontAlgn="base">
              <a:buFont typeface="Arial"/>
              <a:buChar char="•"/>
            </a:pPr>
            <a:r>
              <a:rPr lang="en-GB" sz="3000" dirty="0">
                <a:solidFill>
                  <a:srgbClr val="000000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  <a:t>Young people having fun</a:t>
            </a:r>
          </a:p>
          <a:p>
            <a:pPr marL="455613" lvl="1" fontAlgn="base"/>
            <a:r>
              <a:rPr lang="en-GB" sz="3000" dirty="0">
                <a:solidFill>
                  <a:srgbClr val="000000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  <a:t>getting both what they want and what they need</a:t>
            </a:r>
            <a:br>
              <a:rPr lang="en-GB" sz="3000" dirty="0">
                <a:solidFill>
                  <a:srgbClr val="000000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</a:br>
            <a:endParaRPr lang="en-GB" sz="1200" dirty="0">
              <a:solidFill>
                <a:srgbClr val="000000"/>
              </a:solidFill>
              <a:latin typeface="Roboto Condensed Light" charset="0"/>
              <a:ea typeface="Roboto Condensed Light" charset="0"/>
              <a:cs typeface="Roboto Condensed Light" charset="0"/>
            </a:endParaRPr>
          </a:p>
          <a:p>
            <a:pPr marL="0" lvl="1" fontAlgn="base"/>
            <a:r>
              <a:rPr lang="en-GB" sz="3000" dirty="0">
                <a:solidFill>
                  <a:srgbClr val="000000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  <a:t>And at the same time:</a:t>
            </a:r>
          </a:p>
          <a:p>
            <a:pPr lvl="1" indent="-457200" fontAlgn="base">
              <a:buFont typeface="Arial"/>
              <a:buChar char="•"/>
            </a:pPr>
            <a:r>
              <a:rPr lang="en-GB" sz="3000" dirty="0">
                <a:solidFill>
                  <a:srgbClr val="000000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  <a:t>More recognition and higher status for youth work</a:t>
            </a:r>
          </a:p>
          <a:p>
            <a:pPr lvl="1" indent="-457200" fontAlgn="base">
              <a:buFont typeface="Arial"/>
              <a:buChar char="•"/>
            </a:pPr>
            <a:r>
              <a:rPr lang="en-GB" sz="3000" dirty="0">
                <a:solidFill>
                  <a:srgbClr val="000000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  <a:t>More and better value for money</a:t>
            </a:r>
            <a:br>
              <a:rPr lang="en-GB" sz="3000" dirty="0">
                <a:solidFill>
                  <a:srgbClr val="000000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</a:br>
            <a:endParaRPr lang="en-GB" sz="1200" dirty="0">
              <a:solidFill>
                <a:srgbClr val="000000"/>
              </a:solidFill>
              <a:latin typeface="Roboto Condensed Light" charset="0"/>
              <a:ea typeface="Roboto Condensed Light" charset="0"/>
              <a:cs typeface="Roboto Condensed Light" charset="0"/>
            </a:endParaRPr>
          </a:p>
          <a:p>
            <a:pPr marL="0" lvl="1" fontAlgn="base"/>
            <a:r>
              <a:rPr lang="en-GB" sz="3000" dirty="0">
                <a:solidFill>
                  <a:srgbClr val="000000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  <a:t>And youth workers that:</a:t>
            </a:r>
          </a:p>
          <a:p>
            <a:pPr lvl="1" indent="-457200" fontAlgn="base">
              <a:buFont typeface="Arial"/>
              <a:buChar char="•"/>
            </a:pPr>
            <a:r>
              <a:rPr lang="en-GB" sz="3000" dirty="0">
                <a:solidFill>
                  <a:srgbClr val="000000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  <a:t>Have more stimulating tasks</a:t>
            </a:r>
          </a:p>
          <a:p>
            <a:pPr lvl="1" indent="-457200" fontAlgn="base">
              <a:buFont typeface="Arial"/>
              <a:buChar char="•"/>
            </a:pPr>
            <a:r>
              <a:rPr lang="en-GB" sz="3000" dirty="0">
                <a:solidFill>
                  <a:srgbClr val="000000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  <a:t>Learn and develop</a:t>
            </a:r>
          </a:p>
          <a:p>
            <a:pPr lvl="1" indent="-457200" fontAlgn="base">
              <a:buFont typeface="Arial"/>
              <a:buChar char="•"/>
            </a:pPr>
            <a:r>
              <a:rPr lang="en-GB" sz="3000" dirty="0">
                <a:solidFill>
                  <a:srgbClr val="000000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  <a:t>Are happier at work</a:t>
            </a:r>
          </a:p>
        </p:txBody>
      </p:sp>
    </p:spTree>
    <p:extLst>
      <p:ext uri="{BB962C8B-B14F-4D97-AF65-F5344CB8AC3E}">
        <p14:creationId xmlns:p14="http://schemas.microsoft.com/office/powerpoint/2010/main" val="1043591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2691088" y="1079697"/>
            <a:ext cx="3685624" cy="1097736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nl-NL" sz="2800" baseline="30000" dirty="0">
                <a:noFill/>
                <a:latin typeface="Futura"/>
                <a:cs typeface="Futura"/>
              </a:rPr>
              <a:t>IMPROVING YOUTH WORK</a:t>
            </a:r>
          </a:p>
          <a:p>
            <a:pPr algn="ctr"/>
            <a:endParaRPr lang="nl-NL" sz="2800" baseline="30000" dirty="0">
              <a:noFill/>
              <a:latin typeface="Futura"/>
              <a:cs typeface="Futura"/>
            </a:endParaRPr>
          </a:p>
          <a:p>
            <a:pPr algn="ctr"/>
            <a:endParaRPr lang="nl-NL" sz="2800" dirty="0">
              <a:noFill/>
              <a:latin typeface="Futura"/>
              <a:cs typeface="Futura"/>
            </a:endParaRP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54416-A586-FE45-9878-290F055D7D33}" type="slidenum">
              <a:rPr lang="nl-NL" smtClean="0"/>
              <a:t>6</a:t>
            </a:fld>
            <a:endParaRPr lang="nl-NL"/>
          </a:p>
        </p:txBody>
      </p:sp>
      <p:sp>
        <p:nvSpPr>
          <p:cNvPr id="2" name="textruta 1"/>
          <p:cNvSpPr txBox="1"/>
          <p:nvPr/>
        </p:nvSpPr>
        <p:spPr>
          <a:xfrm>
            <a:off x="1625600" y="54694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dirty="0"/>
          </a:p>
        </p:txBody>
      </p:sp>
      <p:sp>
        <p:nvSpPr>
          <p:cNvPr id="14" name="Rektangel 13"/>
          <p:cNvSpPr/>
          <p:nvPr/>
        </p:nvSpPr>
        <p:spPr>
          <a:xfrm>
            <a:off x="457199" y="1011799"/>
            <a:ext cx="822960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defTabSz="449263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20000"/>
              <a:defRPr/>
            </a:pPr>
            <a:r>
              <a:rPr lang="en-GB" sz="3000" dirty="0">
                <a:solidFill>
                  <a:srgbClr val="000000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  <a:t>The aims determine what characterises quality.</a:t>
            </a:r>
          </a:p>
          <a:p>
            <a:pPr marL="0" lvl="1" defTabSz="449263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20000"/>
              <a:defRPr/>
            </a:pPr>
            <a:r>
              <a:rPr lang="en-GB" sz="3000" dirty="0">
                <a:solidFill>
                  <a:srgbClr val="000000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  <a:t>Because, as you can see;</a:t>
            </a:r>
          </a:p>
          <a:p>
            <a:pPr marL="635000" lvl="1" indent="-619125" defTabSz="449263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20000"/>
              <a:buBlip>
                <a:blip r:embed="rId3"/>
              </a:buBlip>
              <a:defRPr/>
            </a:pPr>
            <a:r>
              <a:rPr lang="en-GB" sz="3000" dirty="0">
                <a:solidFill>
                  <a:srgbClr val="000000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  <a:t>Some people would improve the quality of their jeans by making them look worn out</a:t>
            </a:r>
          </a:p>
          <a:p>
            <a:pPr marL="635000" lvl="1" indent="-619125" defTabSz="449263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20000"/>
              <a:buBlip>
                <a:blip r:embed="rId3"/>
              </a:buBlip>
              <a:defRPr/>
            </a:pPr>
            <a:r>
              <a:rPr lang="en-GB" sz="3000" dirty="0">
                <a:solidFill>
                  <a:srgbClr val="000000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  <a:t>Others would improve the quality by repairing the worn-out parts</a:t>
            </a:r>
            <a:endParaRPr lang="sv-SE" sz="3000" dirty="0">
              <a:solidFill>
                <a:srgbClr val="000000"/>
              </a:solidFill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12" name="Rubrik 1"/>
          <p:cNvSpPr txBox="1">
            <a:spLocks/>
          </p:cNvSpPr>
          <p:nvPr/>
        </p:nvSpPr>
        <p:spPr>
          <a:xfrm>
            <a:off x="457200" y="0"/>
            <a:ext cx="8229600" cy="865818"/>
          </a:xfrm>
          <a:prstGeom prst="rect">
            <a:avLst/>
          </a:prstGeom>
          <a:ln w="25400" cap="flat" cmpd="sng" algn="ctr">
            <a:solidFill>
              <a:srgbClr val="074052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v-SE" sz="4800" dirty="0" err="1">
                <a:solidFill>
                  <a:srgbClr val="007572"/>
                </a:solidFill>
                <a:latin typeface="Roboto Condensed" charset="0"/>
                <a:ea typeface="Roboto Condensed" charset="0"/>
                <a:cs typeface="Roboto Condensed" charset="0"/>
              </a:rPr>
              <a:t>Quality</a:t>
            </a:r>
            <a:r>
              <a:rPr lang="sv-SE" sz="4800" dirty="0">
                <a:solidFill>
                  <a:srgbClr val="007572"/>
                </a:solidFill>
                <a:latin typeface="Roboto Condensed" charset="0"/>
                <a:ea typeface="Roboto Condensed" charset="0"/>
                <a:cs typeface="Roboto Condensed" charset="0"/>
              </a:rPr>
              <a:t>?</a:t>
            </a:r>
            <a:endParaRPr lang="en-GB" sz="4800" dirty="0">
              <a:solidFill>
                <a:srgbClr val="007572"/>
              </a:solidFill>
              <a:latin typeface="Roboto Condensed" charset="0"/>
              <a:ea typeface="Roboto Condensed" charset="0"/>
              <a:cs typeface="Roboto Condense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9703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2691088" y="1079697"/>
            <a:ext cx="3685624" cy="1097736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nl-NL" sz="2800" baseline="30000" dirty="0">
                <a:noFill/>
                <a:latin typeface="Futura"/>
                <a:cs typeface="Futura"/>
              </a:rPr>
              <a:t>IMPROVING YOUTH WORK</a:t>
            </a:r>
          </a:p>
          <a:p>
            <a:pPr algn="ctr"/>
            <a:endParaRPr lang="nl-NL" sz="2800" baseline="30000" dirty="0">
              <a:noFill/>
              <a:latin typeface="Futura"/>
              <a:cs typeface="Futura"/>
            </a:endParaRPr>
          </a:p>
          <a:p>
            <a:pPr algn="ctr"/>
            <a:endParaRPr lang="nl-NL" sz="2800" dirty="0">
              <a:noFill/>
              <a:latin typeface="Futura"/>
              <a:cs typeface="Futura"/>
            </a:endParaRP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54416-A586-FE45-9878-290F055D7D33}" type="slidenum">
              <a:rPr lang="nl-NL" smtClean="0"/>
              <a:t>60</a:t>
            </a:fld>
            <a:endParaRPr lang="nl-NL"/>
          </a:p>
        </p:txBody>
      </p:sp>
      <p:sp>
        <p:nvSpPr>
          <p:cNvPr id="10" name="Rubrik 1"/>
          <p:cNvSpPr txBox="1">
            <a:spLocks/>
          </p:cNvSpPr>
          <p:nvPr/>
        </p:nvSpPr>
        <p:spPr>
          <a:xfrm>
            <a:off x="457200" y="0"/>
            <a:ext cx="8229600" cy="865818"/>
          </a:xfrm>
          <a:prstGeom prst="rect">
            <a:avLst/>
          </a:prstGeom>
          <a:ln w="25400" cap="flat" cmpd="sng" algn="ctr">
            <a:solidFill>
              <a:srgbClr val="074052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4800" dirty="0">
                <a:solidFill>
                  <a:srgbClr val="007572"/>
                </a:solidFill>
                <a:latin typeface="Roboto Condensed" charset="0"/>
                <a:ea typeface="Roboto Condensed" charset="0"/>
                <a:cs typeface="Roboto Condensed" charset="0"/>
              </a:rPr>
              <a:t>Summoning up </a:t>
            </a:r>
            <a:r>
              <a:rPr lang="mr-IN" sz="4800" dirty="0">
                <a:solidFill>
                  <a:srgbClr val="007572"/>
                </a:solidFill>
                <a:latin typeface="Roboto Condensed" charset="0"/>
                <a:ea typeface="Roboto Condensed" charset="0"/>
                <a:cs typeface="Roboto Condensed" charset="0"/>
              </a:rPr>
              <a:t>…</a:t>
            </a:r>
            <a:endParaRPr lang="en-GB" sz="4800" dirty="0">
              <a:solidFill>
                <a:srgbClr val="007572"/>
              </a:solidFill>
              <a:latin typeface="Roboto Condensed" charset="0"/>
              <a:ea typeface="Roboto Condensed" charset="0"/>
              <a:cs typeface="Roboto Condensed" charset="0"/>
            </a:endParaRPr>
          </a:p>
        </p:txBody>
      </p:sp>
      <p:sp>
        <p:nvSpPr>
          <p:cNvPr id="2" name="textruta 1"/>
          <p:cNvSpPr txBox="1"/>
          <p:nvPr/>
        </p:nvSpPr>
        <p:spPr>
          <a:xfrm>
            <a:off x="1625600" y="54694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dirty="0"/>
          </a:p>
        </p:txBody>
      </p:sp>
      <p:sp>
        <p:nvSpPr>
          <p:cNvPr id="5" name="Rektangel 4"/>
          <p:cNvSpPr/>
          <p:nvPr/>
        </p:nvSpPr>
        <p:spPr>
          <a:xfrm>
            <a:off x="457199" y="981075"/>
            <a:ext cx="8229602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000" dirty="0">
                <a:solidFill>
                  <a:srgbClr val="000000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  <a:t>Some trends are:</a:t>
            </a:r>
          </a:p>
          <a:p>
            <a:pPr lvl="1" indent="-457200" fontAlgn="base">
              <a:buFont typeface="Arial"/>
              <a:buChar char="•"/>
            </a:pPr>
            <a:r>
              <a:rPr lang="en-GB" sz="3000" dirty="0">
                <a:solidFill>
                  <a:srgbClr val="000000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  <a:t>Better policy documents</a:t>
            </a:r>
          </a:p>
          <a:p>
            <a:pPr lvl="1" indent="-457200" fontAlgn="base">
              <a:buFont typeface="Arial"/>
              <a:buChar char="•"/>
            </a:pPr>
            <a:r>
              <a:rPr lang="en-GB" sz="3000" dirty="0">
                <a:solidFill>
                  <a:srgbClr val="000000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  <a:t>More mixed educational background of youth workers</a:t>
            </a:r>
          </a:p>
          <a:p>
            <a:pPr lvl="1" indent="-457200" fontAlgn="base">
              <a:buFont typeface="Arial"/>
              <a:buChar char="•"/>
            </a:pPr>
            <a:r>
              <a:rPr lang="en-GB" sz="3000" dirty="0">
                <a:solidFill>
                  <a:srgbClr val="000000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  <a:t>Higher level of discussion among youth workers</a:t>
            </a:r>
          </a:p>
          <a:p>
            <a:pPr lvl="1" indent="-457200" fontAlgn="base">
              <a:buFont typeface="Arial"/>
              <a:buChar char="•"/>
            </a:pPr>
            <a:r>
              <a:rPr lang="en-GB" sz="3000" dirty="0">
                <a:solidFill>
                  <a:srgbClr val="000000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  <a:t>More activities run by young people</a:t>
            </a:r>
          </a:p>
          <a:p>
            <a:pPr lvl="1" indent="-457200" fontAlgn="base">
              <a:buFont typeface="Arial"/>
              <a:buChar char="•"/>
            </a:pPr>
            <a:r>
              <a:rPr lang="en-GB" sz="3000" dirty="0">
                <a:solidFill>
                  <a:srgbClr val="000000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  <a:t>Stronger awareness of the learning perspective in youth work</a:t>
            </a:r>
          </a:p>
          <a:p>
            <a:pPr lvl="1" indent="-457200" fontAlgn="base">
              <a:buFont typeface="Arial"/>
              <a:buChar char="•"/>
            </a:pPr>
            <a:r>
              <a:rPr lang="en-GB" sz="3000" dirty="0">
                <a:solidFill>
                  <a:srgbClr val="000000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  <a:t>Education of young leaders/volunteers</a:t>
            </a:r>
          </a:p>
          <a:p>
            <a:pPr lvl="1" indent="-457200" fontAlgn="base">
              <a:buFont typeface="Arial"/>
              <a:buChar char="•"/>
            </a:pPr>
            <a:r>
              <a:rPr lang="en-GB" sz="3000" dirty="0">
                <a:solidFill>
                  <a:srgbClr val="000000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  <a:t>Fewer but bigger youth centres/houses</a:t>
            </a:r>
          </a:p>
          <a:p>
            <a:pPr lvl="1" indent="-457200" fontAlgn="base">
              <a:buFont typeface="Arial"/>
              <a:buChar char="•"/>
            </a:pPr>
            <a:r>
              <a:rPr lang="en-GB" sz="3000" dirty="0">
                <a:solidFill>
                  <a:srgbClr val="000000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  <a:t>More mobile/outreached youth work</a:t>
            </a:r>
          </a:p>
        </p:txBody>
      </p:sp>
    </p:spTree>
    <p:extLst>
      <p:ext uri="{BB962C8B-B14F-4D97-AF65-F5344CB8AC3E}">
        <p14:creationId xmlns:p14="http://schemas.microsoft.com/office/powerpoint/2010/main" val="1993510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2"/>
          <p:cNvSpPr>
            <a:spLocks noGrp="1"/>
          </p:cNvSpPr>
          <p:nvPr>
            <p:ph idx="1"/>
          </p:nvPr>
        </p:nvSpPr>
        <p:spPr>
          <a:xfrm>
            <a:off x="446088" y="995363"/>
            <a:ext cx="8240712" cy="49339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3000" dirty="0">
                <a:solidFill>
                  <a:srgbClr val="000000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  <a:t>And </a:t>
            </a:r>
            <a:r>
              <a:rPr lang="mr-IN" sz="3000" dirty="0">
                <a:solidFill>
                  <a:srgbClr val="000000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  <a:t>…</a:t>
            </a:r>
            <a:endParaRPr lang="en-GB" sz="3000" dirty="0">
              <a:solidFill>
                <a:srgbClr val="000000"/>
              </a:solidFill>
              <a:latin typeface="Roboto Condensed Light" charset="0"/>
              <a:ea typeface="Roboto Condensed Light" charset="0"/>
              <a:cs typeface="Roboto Condensed Light" charset="0"/>
            </a:endParaRPr>
          </a:p>
          <a:p>
            <a:pPr marL="0" indent="0">
              <a:buNone/>
            </a:pPr>
            <a:endParaRPr lang="en-GB" sz="1200" dirty="0">
              <a:solidFill>
                <a:srgbClr val="000000"/>
              </a:solidFill>
              <a:latin typeface="Roboto Condensed Light" charset="0"/>
              <a:ea typeface="Roboto Condensed Light" charset="0"/>
              <a:cs typeface="Roboto Condensed Light" charset="0"/>
            </a:endParaRPr>
          </a:p>
          <a:p>
            <a:pPr marL="0" lvl="1" indent="0" fontAlgn="base">
              <a:buNone/>
            </a:pPr>
            <a:r>
              <a:rPr lang="en-GB" sz="3000" dirty="0">
                <a:solidFill>
                  <a:srgbClr val="000000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  <a:t>You will never be ready!</a:t>
            </a:r>
          </a:p>
          <a:p>
            <a:pPr marL="0" lvl="1" indent="0" fontAlgn="base">
              <a:buNone/>
            </a:pPr>
            <a:r>
              <a:rPr lang="en-GB" sz="3000" dirty="0">
                <a:solidFill>
                  <a:srgbClr val="000000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  <a:t>But, on the other hand,</a:t>
            </a:r>
          </a:p>
          <a:p>
            <a:pPr marL="0" lvl="1" indent="0" fontAlgn="base">
              <a:buNone/>
            </a:pPr>
            <a:r>
              <a:rPr lang="en-US" sz="3000" dirty="0">
                <a:solidFill>
                  <a:srgbClr val="000000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  <a:t>when you do youth work this way,</a:t>
            </a:r>
          </a:p>
          <a:p>
            <a:pPr marL="0" lvl="1" indent="0" fontAlgn="base">
              <a:buNone/>
            </a:pPr>
            <a:r>
              <a:rPr lang="en-US" sz="3000" dirty="0">
                <a:solidFill>
                  <a:srgbClr val="000000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  <a:t>you would not want to</a:t>
            </a:r>
            <a:r>
              <a:rPr lang="sv-SE" sz="3000" dirty="0">
                <a:solidFill>
                  <a:srgbClr val="000000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  <a:t>!</a:t>
            </a:r>
            <a:endParaRPr lang="en-GB" sz="1200" dirty="0">
              <a:solidFill>
                <a:srgbClr val="000000"/>
              </a:solidFill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7" name="Rubrik 1"/>
          <p:cNvSpPr txBox="1">
            <a:spLocks/>
          </p:cNvSpPr>
          <p:nvPr/>
        </p:nvSpPr>
        <p:spPr>
          <a:xfrm>
            <a:off x="457200" y="0"/>
            <a:ext cx="8229600" cy="865818"/>
          </a:xfrm>
          <a:prstGeom prst="rect">
            <a:avLst/>
          </a:prstGeom>
          <a:ln w="25400" cap="flat" cmpd="sng" algn="ctr">
            <a:solidFill>
              <a:srgbClr val="074052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4800" dirty="0">
                <a:solidFill>
                  <a:srgbClr val="007572"/>
                </a:solidFill>
                <a:latin typeface="Roboto Condensed" charset="0"/>
                <a:ea typeface="Roboto Condensed" charset="0"/>
                <a:cs typeface="Roboto Condensed" charset="0"/>
              </a:rPr>
              <a:t>Summoning up </a:t>
            </a:r>
            <a:r>
              <a:rPr lang="mr-IN" sz="4800" dirty="0">
                <a:solidFill>
                  <a:srgbClr val="007572"/>
                </a:solidFill>
                <a:latin typeface="Roboto Condensed" charset="0"/>
                <a:ea typeface="Roboto Condensed" charset="0"/>
                <a:cs typeface="Roboto Condensed" charset="0"/>
              </a:rPr>
              <a:t>…</a:t>
            </a:r>
            <a:endParaRPr lang="en-GB" sz="4800" dirty="0">
              <a:solidFill>
                <a:srgbClr val="007572"/>
              </a:solidFill>
              <a:latin typeface="Roboto Condensed" charset="0"/>
              <a:ea typeface="Roboto Condensed" charset="0"/>
              <a:cs typeface="Roboto Condensed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486509" y="1028913"/>
            <a:ext cx="3942741" cy="528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1588">
              <a:lnSpc>
                <a:spcPct val="90000"/>
              </a:lnSpc>
              <a:spcBef>
                <a:spcPts val="638"/>
              </a:spcBef>
              <a:buClr>
                <a:schemeClr val="tx1"/>
              </a:buClr>
              <a:buSzPct val="127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3000" dirty="0">
                <a:latin typeface="Roboto Condensed Light" charset="0"/>
                <a:ea typeface="Roboto Condensed Light" charset="0"/>
                <a:cs typeface="Roboto Condensed Light" charset="0"/>
              </a:rPr>
              <a:t>(sorry to say)</a:t>
            </a:r>
          </a:p>
        </p:txBody>
      </p:sp>
    </p:spTree>
    <p:extLst>
      <p:ext uri="{BB962C8B-B14F-4D97-AF65-F5344CB8AC3E}">
        <p14:creationId xmlns:p14="http://schemas.microsoft.com/office/powerpoint/2010/main" val="1583618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utoUpdateAnimBg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2"/>
          <p:cNvSpPr>
            <a:spLocks noGrp="1"/>
          </p:cNvSpPr>
          <p:nvPr>
            <p:ph idx="1"/>
          </p:nvPr>
        </p:nvSpPr>
        <p:spPr>
          <a:xfrm>
            <a:off x="446088" y="995363"/>
            <a:ext cx="8240712" cy="454627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3000" dirty="0">
                <a:solidFill>
                  <a:srgbClr val="000000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  <a:t>And </a:t>
            </a:r>
            <a:r>
              <a:rPr lang="mr-IN" sz="3000" dirty="0">
                <a:solidFill>
                  <a:srgbClr val="000000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  <a:t>…</a:t>
            </a:r>
            <a:endParaRPr lang="sv-SE" sz="3000" dirty="0">
              <a:solidFill>
                <a:srgbClr val="000000"/>
              </a:solidFill>
              <a:latin typeface="Roboto Condensed Light" charset="0"/>
              <a:ea typeface="Roboto Condensed Light" charset="0"/>
              <a:cs typeface="Roboto Condensed Light" charset="0"/>
            </a:endParaRPr>
          </a:p>
          <a:p>
            <a:pPr marL="0" indent="0">
              <a:buNone/>
            </a:pPr>
            <a:r>
              <a:rPr lang="en-GB" sz="3000" dirty="0">
                <a:solidFill>
                  <a:srgbClr val="000000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  <a:t>Taking youth work quality development to the edge…</a:t>
            </a:r>
            <a:br>
              <a:rPr lang="en-GB" sz="3000" dirty="0">
                <a:solidFill>
                  <a:srgbClr val="000000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</a:br>
            <a:endParaRPr lang="en-GB" sz="1200" dirty="0">
              <a:solidFill>
                <a:srgbClr val="000000"/>
              </a:solidFill>
              <a:latin typeface="Roboto Condensed Light" charset="0"/>
              <a:ea typeface="Roboto Condensed Light" charset="0"/>
              <a:cs typeface="Roboto Condensed Light" charset="0"/>
            </a:endParaRPr>
          </a:p>
          <a:p>
            <a:pPr marL="0" indent="0" algn="ctr">
              <a:buNone/>
            </a:pPr>
            <a:r>
              <a:rPr lang="en-GB" sz="3000" dirty="0">
                <a:solidFill>
                  <a:srgbClr val="000000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  <a:t>If you don’t </a:t>
            </a:r>
            <a:r>
              <a:rPr lang="en-GB" sz="3000" u="sng" dirty="0">
                <a:solidFill>
                  <a:srgbClr val="000000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  <a:t>need</a:t>
            </a:r>
            <a:r>
              <a:rPr lang="en-GB" sz="3000" dirty="0">
                <a:solidFill>
                  <a:srgbClr val="000000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  <a:t> young people to do youth work</a:t>
            </a:r>
          </a:p>
          <a:p>
            <a:pPr marL="0" indent="0" algn="ctr">
              <a:buNone/>
            </a:pPr>
            <a:r>
              <a:rPr lang="en-GB" sz="3000" dirty="0">
                <a:solidFill>
                  <a:srgbClr val="000000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  <a:t>you are not doing youth work!</a:t>
            </a:r>
            <a:endParaRPr lang="en-GB" sz="1200" dirty="0">
              <a:solidFill>
                <a:srgbClr val="000000"/>
              </a:solidFill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7" name="Rubrik 1"/>
          <p:cNvSpPr txBox="1">
            <a:spLocks/>
          </p:cNvSpPr>
          <p:nvPr/>
        </p:nvSpPr>
        <p:spPr>
          <a:xfrm>
            <a:off x="457200" y="0"/>
            <a:ext cx="8229600" cy="865818"/>
          </a:xfrm>
          <a:prstGeom prst="rect">
            <a:avLst/>
          </a:prstGeom>
          <a:ln w="25400" cap="flat" cmpd="sng" algn="ctr">
            <a:solidFill>
              <a:srgbClr val="074052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4800" dirty="0">
                <a:solidFill>
                  <a:srgbClr val="007572"/>
                </a:solidFill>
                <a:latin typeface="Roboto Condensed" charset="0"/>
                <a:ea typeface="Roboto Condensed" charset="0"/>
                <a:cs typeface="Roboto Condensed" charset="0"/>
              </a:rPr>
              <a:t>Summoning up </a:t>
            </a:r>
            <a:r>
              <a:rPr lang="mr-IN" sz="4800" dirty="0">
                <a:solidFill>
                  <a:srgbClr val="007572"/>
                </a:solidFill>
                <a:latin typeface="Roboto Condensed" charset="0"/>
                <a:ea typeface="Roboto Condensed" charset="0"/>
                <a:cs typeface="Roboto Condensed" charset="0"/>
              </a:rPr>
              <a:t>…</a:t>
            </a:r>
            <a:endParaRPr lang="en-GB" sz="4800" dirty="0">
              <a:solidFill>
                <a:srgbClr val="007572"/>
              </a:solidFill>
              <a:latin typeface="Roboto Condensed" charset="0"/>
              <a:ea typeface="Roboto Condensed" charset="0"/>
              <a:cs typeface="Roboto Condense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478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2691088" y="1079697"/>
            <a:ext cx="3685624" cy="1097736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nl-NL" sz="2800" baseline="30000" dirty="0">
                <a:noFill/>
                <a:latin typeface="Futura"/>
                <a:cs typeface="Futura"/>
              </a:rPr>
              <a:t>IMPROVING YOUTH WORK</a:t>
            </a:r>
          </a:p>
          <a:p>
            <a:pPr algn="ctr"/>
            <a:endParaRPr lang="nl-NL" sz="2800" baseline="30000" dirty="0">
              <a:noFill/>
              <a:latin typeface="Futura"/>
              <a:cs typeface="Futura"/>
            </a:endParaRPr>
          </a:p>
          <a:p>
            <a:pPr algn="ctr"/>
            <a:endParaRPr lang="nl-NL" sz="2800" dirty="0">
              <a:noFill/>
              <a:latin typeface="Futura"/>
              <a:cs typeface="Futura"/>
            </a:endParaRP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54416-A586-FE45-9878-290F055D7D33}" type="slidenum">
              <a:rPr lang="nl-NL" smtClean="0"/>
              <a:t>63</a:t>
            </a:fld>
            <a:endParaRPr lang="nl-NL"/>
          </a:p>
        </p:txBody>
      </p:sp>
      <p:sp>
        <p:nvSpPr>
          <p:cNvPr id="10" name="Rubrik 1"/>
          <p:cNvSpPr txBox="1">
            <a:spLocks/>
          </p:cNvSpPr>
          <p:nvPr/>
        </p:nvSpPr>
        <p:spPr>
          <a:xfrm>
            <a:off x="457200" y="0"/>
            <a:ext cx="8229600" cy="865818"/>
          </a:xfrm>
          <a:prstGeom prst="rect">
            <a:avLst/>
          </a:prstGeom>
          <a:ln w="25400" cap="flat" cmpd="sng" algn="ctr">
            <a:solidFill>
              <a:srgbClr val="074052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4800" dirty="0">
                <a:solidFill>
                  <a:srgbClr val="007572"/>
                </a:solidFill>
                <a:latin typeface="Roboto Condensed" charset="0"/>
                <a:ea typeface="Roboto Condensed" charset="0"/>
                <a:cs typeface="Roboto Condensed" charset="0"/>
              </a:rPr>
              <a:t>Contacts</a:t>
            </a:r>
          </a:p>
        </p:txBody>
      </p:sp>
      <p:sp>
        <p:nvSpPr>
          <p:cNvPr id="2" name="textruta 1"/>
          <p:cNvSpPr txBox="1"/>
          <p:nvPr/>
        </p:nvSpPr>
        <p:spPr>
          <a:xfrm>
            <a:off x="1625600" y="54694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dirty="0"/>
          </a:p>
        </p:txBody>
      </p:sp>
      <p:sp>
        <p:nvSpPr>
          <p:cNvPr id="5" name="Rektangel 4"/>
          <p:cNvSpPr/>
          <p:nvPr/>
        </p:nvSpPr>
        <p:spPr>
          <a:xfrm>
            <a:off x="457199" y="981075"/>
            <a:ext cx="8229601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GB" sz="3000" dirty="0">
                <a:solidFill>
                  <a:srgbClr val="000000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  <a:t>Jonas Agdur</a:t>
            </a:r>
          </a:p>
          <a:p>
            <a:pPr marL="0" lvl="1"/>
            <a:r>
              <a:rPr lang="en-GB" sz="3000" dirty="0">
                <a:solidFill>
                  <a:srgbClr val="000000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  <a:t>Cell: +46 7034 034 71</a:t>
            </a:r>
          </a:p>
          <a:p>
            <a:pPr marL="0" lvl="1"/>
            <a:r>
              <a:rPr lang="en-GB" sz="3000" dirty="0">
                <a:solidFill>
                  <a:srgbClr val="000000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  <a:t>Email: </a:t>
            </a:r>
            <a:r>
              <a:rPr lang="en-GB" sz="3000" dirty="0" err="1">
                <a:solidFill>
                  <a:srgbClr val="000000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  <a:t>jonas.agdur@keks.se</a:t>
            </a:r>
            <a:br>
              <a:rPr lang="en-GB" sz="3000" dirty="0">
                <a:solidFill>
                  <a:srgbClr val="000000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</a:br>
            <a:r>
              <a:rPr lang="en-GB" sz="3000" dirty="0">
                <a:solidFill>
                  <a:srgbClr val="000000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  <a:t>Web: </a:t>
            </a:r>
            <a:r>
              <a:rPr lang="en-GB" sz="3000" dirty="0">
                <a:solidFill>
                  <a:srgbClr val="000000"/>
                </a:solidFill>
                <a:latin typeface="Roboto Condensed Light" charset="0"/>
                <a:ea typeface="Roboto Condensed Light" charset="0"/>
                <a:cs typeface="Roboto Condensed Light" charset="0"/>
                <a:hlinkClick r:id="rId3"/>
              </a:rPr>
              <a:t>www.keks.se/eng</a:t>
            </a:r>
            <a:endParaRPr lang="en-GB" sz="3000" dirty="0">
              <a:solidFill>
                <a:srgbClr val="000000"/>
              </a:solidFill>
              <a:latin typeface="Roboto Condensed Light" charset="0"/>
              <a:ea typeface="Roboto Condensed Light" charset="0"/>
              <a:cs typeface="Roboto Condensed Light" charset="0"/>
            </a:endParaRPr>
          </a:p>
          <a:p>
            <a:pPr marL="0" lvl="1"/>
            <a:r>
              <a:rPr lang="en-GB" sz="3000" dirty="0">
                <a:solidFill>
                  <a:srgbClr val="000000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  <a:t>        </a:t>
            </a:r>
            <a:r>
              <a:rPr lang="en-GB" sz="3000" dirty="0">
                <a:solidFill>
                  <a:srgbClr val="000000"/>
                </a:solidFill>
                <a:latin typeface="Roboto Condensed Light" charset="0"/>
                <a:ea typeface="Roboto Condensed Light" charset="0"/>
                <a:cs typeface="Roboto Condensed Light" charset="0"/>
                <a:hlinkClick r:id="rId4"/>
              </a:rPr>
              <a:t>www.intercityyouth.eu</a:t>
            </a:r>
            <a:r>
              <a:rPr lang="en-GB" sz="3000" dirty="0">
                <a:solidFill>
                  <a:srgbClr val="000000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  <a:t>   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A163617-1B80-B649-9E1B-01855B8E29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2926" y="3511949"/>
            <a:ext cx="4438650" cy="741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sv-SE" sz="4400" b="1" dirty="0">
                <a:latin typeface="Roboto Condensed Regular"/>
                <a:ea typeface="SimSun" charset="0"/>
                <a:cs typeface="SimSun" charset="0"/>
              </a:rPr>
              <a:t>KEKS</a:t>
            </a:r>
            <a:r>
              <a:rPr lang="sv-SE" sz="4400" dirty="0">
                <a:latin typeface="Roboto Condensed Regular"/>
                <a:ea typeface="SimSun" charset="0"/>
                <a:cs typeface="SimSun" charset="0"/>
              </a:rPr>
              <a:t> </a:t>
            </a:r>
            <a:r>
              <a:rPr lang="sv-SE" sz="4400" i="1" dirty="0">
                <a:latin typeface="Roboto Condensed Regular"/>
                <a:ea typeface="SimSun" charset="0"/>
                <a:cs typeface="SimSun" charset="0"/>
              </a:rPr>
              <a:t>is</a:t>
            </a:r>
            <a:r>
              <a:rPr lang="sv-SE" sz="4400" dirty="0">
                <a:latin typeface="Roboto Condensed Regular"/>
                <a:ea typeface="SimSun" charset="0"/>
                <a:cs typeface="SimSun" charset="0"/>
              </a:rPr>
              <a:t> not …</a:t>
            </a: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CA28DF35-1419-9F43-90B8-59AE819002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7206" y="4436315"/>
            <a:ext cx="3750976" cy="741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sv-SE" sz="4400" b="1" dirty="0">
                <a:latin typeface="Roboto Condensed Regular"/>
                <a:ea typeface="SimSun" charset="0"/>
                <a:cs typeface="SimSun" charset="0"/>
              </a:rPr>
              <a:t>KEKS</a:t>
            </a:r>
            <a:r>
              <a:rPr lang="sv-SE" sz="4400" dirty="0">
                <a:latin typeface="Roboto Condensed Regular"/>
                <a:ea typeface="SimSun" charset="0"/>
                <a:cs typeface="SimSun" charset="0"/>
              </a:rPr>
              <a:t> </a:t>
            </a:r>
            <a:r>
              <a:rPr lang="sv-SE" sz="4400" i="1" dirty="0" err="1">
                <a:latin typeface="Roboto Condensed Regular"/>
                <a:ea typeface="SimSun" charset="0"/>
                <a:cs typeface="SimSun" charset="0"/>
              </a:rPr>
              <a:t>becomes</a:t>
            </a:r>
            <a:r>
              <a:rPr lang="sv-SE" sz="4400" b="1" dirty="0">
                <a:latin typeface="Roboto Condensed Regular"/>
                <a:ea typeface="SimSun" charset="0"/>
                <a:cs typeface="SimSun" charset="0"/>
              </a:rPr>
              <a:t>!</a:t>
            </a:r>
          </a:p>
        </p:txBody>
      </p:sp>
      <p:sp>
        <p:nvSpPr>
          <p:cNvPr id="12" name="Rectangle 5">
            <a:extLst>
              <a:ext uri="{FF2B5EF4-FFF2-40B4-BE49-F238E27FC236}">
                <a16:creationId xmlns:a16="http://schemas.microsoft.com/office/drawing/2014/main" id="{E344EB80-62F1-2049-83B3-DAACF3843C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0331" y="5360681"/>
            <a:ext cx="3333750" cy="741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sv-SE" sz="5400" dirty="0" err="1">
                <a:latin typeface="Roboto Condensed Light" panose="02000000000000000000" pitchFamily="2" charset="0"/>
                <a:ea typeface="Roboto Condensed Light" panose="02000000000000000000" pitchFamily="2" charset="0"/>
                <a:cs typeface="SimSun" charset="0"/>
              </a:rPr>
              <a:t>Thank</a:t>
            </a:r>
            <a:r>
              <a:rPr lang="sv-SE" sz="5400" dirty="0">
                <a:latin typeface="Roboto Condensed Light" panose="02000000000000000000" pitchFamily="2" charset="0"/>
                <a:ea typeface="Roboto Condensed Light" panose="02000000000000000000" pitchFamily="2" charset="0"/>
                <a:cs typeface="SimSun" charset="0"/>
              </a:rPr>
              <a:t> </a:t>
            </a:r>
            <a:r>
              <a:rPr lang="sv-SE" sz="5400" dirty="0" err="1">
                <a:latin typeface="Roboto Condensed Light" panose="02000000000000000000" pitchFamily="2" charset="0"/>
                <a:ea typeface="Roboto Condensed Light" panose="02000000000000000000" pitchFamily="2" charset="0"/>
                <a:cs typeface="SimSun" charset="0"/>
              </a:rPr>
              <a:t>you</a:t>
            </a:r>
            <a:r>
              <a:rPr lang="sv-SE" sz="5400" b="1" dirty="0">
                <a:latin typeface="Roboto Condensed Regular"/>
                <a:ea typeface="SimSun" charset="0"/>
                <a:cs typeface="SimSun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967416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2691088" y="1079697"/>
            <a:ext cx="3685624" cy="1097736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nl-NL" sz="2800" baseline="30000" dirty="0">
                <a:noFill/>
                <a:latin typeface="Futura"/>
                <a:cs typeface="Futura"/>
              </a:rPr>
              <a:t>IMPROVING YOUTH WORK</a:t>
            </a:r>
          </a:p>
          <a:p>
            <a:pPr algn="ctr"/>
            <a:endParaRPr lang="nl-NL" sz="2800" baseline="30000" dirty="0">
              <a:noFill/>
              <a:latin typeface="Futura"/>
              <a:cs typeface="Futura"/>
            </a:endParaRPr>
          </a:p>
          <a:p>
            <a:pPr algn="ctr"/>
            <a:endParaRPr lang="nl-NL" sz="2800" dirty="0">
              <a:noFill/>
              <a:latin typeface="Futura"/>
              <a:cs typeface="Futura"/>
            </a:endParaRP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54416-A586-FE45-9878-290F055D7D33}" type="slidenum">
              <a:rPr lang="nl-NL" smtClean="0"/>
              <a:t>7</a:t>
            </a:fld>
            <a:endParaRPr lang="nl-NL"/>
          </a:p>
        </p:txBody>
      </p:sp>
      <p:sp>
        <p:nvSpPr>
          <p:cNvPr id="2" name="textruta 1"/>
          <p:cNvSpPr txBox="1"/>
          <p:nvPr/>
        </p:nvSpPr>
        <p:spPr>
          <a:xfrm>
            <a:off x="1625600" y="54694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dirty="0"/>
          </a:p>
        </p:txBody>
      </p:sp>
      <p:sp>
        <p:nvSpPr>
          <p:cNvPr id="14" name="Rektangel 13"/>
          <p:cNvSpPr/>
          <p:nvPr/>
        </p:nvSpPr>
        <p:spPr>
          <a:xfrm>
            <a:off x="457199" y="1011799"/>
            <a:ext cx="8229601" cy="5349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GB" sz="3000" dirty="0">
                <a:solidFill>
                  <a:srgbClr val="000000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  <a:t>From another perspective:</a:t>
            </a:r>
          </a:p>
          <a:p>
            <a:endParaRPr lang="en-GB" sz="1200" dirty="0">
              <a:solidFill>
                <a:srgbClr val="000000"/>
              </a:solidFill>
              <a:latin typeface="Roboto Condensed Light" charset="0"/>
              <a:ea typeface="Roboto Condensed Light" charset="0"/>
              <a:cs typeface="Roboto Condensed Light" charset="0"/>
            </a:endParaRPr>
          </a:p>
          <a:p>
            <a:pPr marL="635000" lvl="1" indent="-619125" defTabSz="449263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20000"/>
              <a:buFont typeface="Arial" charset="0"/>
              <a:buChar char="•"/>
              <a:defRPr/>
            </a:pPr>
            <a:r>
              <a:rPr lang="en-GB" sz="3000" dirty="0">
                <a:solidFill>
                  <a:srgbClr val="000000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  <a:t>The “law of the market”</a:t>
            </a:r>
          </a:p>
          <a:p>
            <a:pPr marL="1252538" lvl="1" indent="-635000" defTabSz="449263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20000"/>
              <a:buFont typeface="Wingdings" charset="2"/>
              <a:buChar char="ü"/>
              <a:defRPr/>
            </a:pPr>
            <a:r>
              <a:rPr lang="en-GB" sz="3000" dirty="0">
                <a:solidFill>
                  <a:srgbClr val="000000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  <a:t>The right goods</a:t>
            </a:r>
          </a:p>
          <a:p>
            <a:pPr marL="1252538" lvl="1" indent="-635000" defTabSz="449263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20000"/>
              <a:buFont typeface="Wingdings" charset="2"/>
              <a:buChar char="ü"/>
              <a:defRPr/>
            </a:pPr>
            <a:r>
              <a:rPr lang="en-GB" sz="3000" dirty="0">
                <a:solidFill>
                  <a:srgbClr val="000000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  <a:t>To the right costumer</a:t>
            </a:r>
          </a:p>
          <a:p>
            <a:pPr marL="1252538" lvl="1" indent="-635000" defTabSz="449263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20000"/>
              <a:buFont typeface="Wingdings" charset="2"/>
              <a:buChar char="ü"/>
              <a:defRPr/>
            </a:pPr>
            <a:r>
              <a:rPr lang="en-GB" sz="3000" dirty="0">
                <a:solidFill>
                  <a:srgbClr val="000000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  <a:t>At the right price</a:t>
            </a:r>
            <a:br>
              <a:rPr lang="en-GB" sz="3000" dirty="0">
                <a:solidFill>
                  <a:srgbClr val="000000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</a:br>
            <a:endParaRPr lang="en-GB" sz="1200" dirty="0">
              <a:solidFill>
                <a:srgbClr val="000000"/>
              </a:solidFill>
              <a:latin typeface="Roboto Condensed Light" charset="0"/>
              <a:ea typeface="Roboto Condensed Light" charset="0"/>
              <a:cs typeface="Roboto Condensed Light" charset="0"/>
            </a:endParaRPr>
          </a:p>
          <a:p>
            <a:pPr marL="669925" lvl="1" indent="-628650" defTabSz="449263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20000"/>
              <a:buBlip>
                <a:blip r:embed="rId3"/>
              </a:buBlip>
              <a:defRPr/>
            </a:pPr>
            <a:r>
              <a:rPr lang="en-GB" sz="3000" dirty="0">
                <a:solidFill>
                  <a:srgbClr val="000000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  <a:t>Youth work must:</a:t>
            </a:r>
          </a:p>
          <a:p>
            <a:pPr marL="1252538" lvl="1" indent="-635000" defTabSz="449263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20000"/>
              <a:buFont typeface="Wingdings" charset="2"/>
              <a:buChar char="ü"/>
              <a:defRPr/>
            </a:pPr>
            <a:r>
              <a:rPr lang="en-GB" sz="3000" dirty="0">
                <a:solidFill>
                  <a:srgbClr val="000000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  <a:t>Meet the right needs and interests</a:t>
            </a:r>
          </a:p>
          <a:p>
            <a:pPr marL="1252538" lvl="1" indent="-635000" defTabSz="449263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20000"/>
              <a:buFont typeface="Wingdings" charset="2"/>
              <a:buChar char="ü"/>
              <a:defRPr/>
            </a:pPr>
            <a:r>
              <a:rPr lang="en-GB" sz="3000" dirty="0">
                <a:solidFill>
                  <a:srgbClr val="000000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  <a:t>Reach the right young people</a:t>
            </a:r>
          </a:p>
          <a:p>
            <a:pPr marL="1252538" lvl="1" indent="-635000" defTabSz="449263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20000"/>
              <a:buFont typeface="Wingdings" charset="2"/>
              <a:buChar char="ü"/>
              <a:defRPr/>
            </a:pPr>
            <a:r>
              <a:rPr lang="en-GB" sz="3000" dirty="0">
                <a:solidFill>
                  <a:srgbClr val="000000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  <a:t>Put price in relation to outcomes</a:t>
            </a:r>
            <a:endParaRPr lang="sv-SE" sz="3000" dirty="0">
              <a:solidFill>
                <a:srgbClr val="000000"/>
              </a:solidFill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12" name="Rubrik 1"/>
          <p:cNvSpPr txBox="1">
            <a:spLocks/>
          </p:cNvSpPr>
          <p:nvPr/>
        </p:nvSpPr>
        <p:spPr>
          <a:xfrm>
            <a:off x="457200" y="0"/>
            <a:ext cx="8229600" cy="865818"/>
          </a:xfrm>
          <a:prstGeom prst="rect">
            <a:avLst/>
          </a:prstGeom>
          <a:ln w="25400" cap="flat" cmpd="sng" algn="ctr">
            <a:solidFill>
              <a:srgbClr val="074052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v-SE" sz="4800" dirty="0" err="1">
                <a:solidFill>
                  <a:srgbClr val="007572"/>
                </a:solidFill>
                <a:latin typeface="Roboto Condensed" charset="0"/>
                <a:ea typeface="Roboto Condensed" charset="0"/>
                <a:cs typeface="Roboto Condensed" charset="0"/>
              </a:rPr>
              <a:t>Quality</a:t>
            </a:r>
            <a:r>
              <a:rPr lang="sv-SE" sz="4800" dirty="0">
                <a:solidFill>
                  <a:srgbClr val="007572"/>
                </a:solidFill>
                <a:latin typeface="Roboto Condensed" charset="0"/>
                <a:ea typeface="Roboto Condensed" charset="0"/>
                <a:cs typeface="Roboto Condensed" charset="0"/>
              </a:rPr>
              <a:t>?</a:t>
            </a:r>
            <a:endParaRPr lang="en-GB" sz="4800" dirty="0">
              <a:solidFill>
                <a:srgbClr val="007572"/>
              </a:solidFill>
              <a:latin typeface="Roboto Condensed" charset="0"/>
              <a:ea typeface="Roboto Condensed" charset="0"/>
              <a:cs typeface="Roboto Condense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8035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ruta 30"/>
          <p:cNvSpPr txBox="1">
            <a:spLocks noChangeArrowheads="1"/>
          </p:cNvSpPr>
          <p:nvPr/>
        </p:nvSpPr>
        <p:spPr bwMode="auto">
          <a:xfrm>
            <a:off x="452431" y="4237209"/>
            <a:ext cx="2328523" cy="558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sv-SE" altLang="x-none" sz="3200">
                <a:latin typeface="Avenir Light" charset="0"/>
                <a:ea typeface="Avenir Light" charset="0"/>
                <a:cs typeface="Avenir Light" charset="0"/>
              </a:rPr>
              <a:t>”Promotor”</a:t>
            </a:r>
            <a:endParaRPr lang="sv-SE" altLang="x-none" sz="3200" dirty="0">
              <a:latin typeface="Avenir Light" charset="0"/>
              <a:ea typeface="Avenir Light" charset="0"/>
              <a:cs typeface="Avenir Light" charset="0"/>
            </a:endParaRPr>
          </a:p>
        </p:txBody>
      </p:sp>
      <p:sp>
        <p:nvSpPr>
          <p:cNvPr id="2" name="textruta 1"/>
          <p:cNvSpPr txBox="1">
            <a:spLocks noChangeArrowheads="1"/>
          </p:cNvSpPr>
          <p:nvPr/>
        </p:nvSpPr>
        <p:spPr bwMode="auto">
          <a:xfrm>
            <a:off x="534707" y="1168444"/>
            <a:ext cx="3229795" cy="558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 altLang="x-none" sz="3200" dirty="0">
                <a:latin typeface="Avenir Light" charset="0"/>
                <a:ea typeface="Avenir Light" charset="0"/>
                <a:cs typeface="Avenir Light" charset="0"/>
              </a:rPr>
              <a:t>”</a:t>
            </a:r>
            <a:r>
              <a:rPr lang="en-GB" altLang="x-none" sz="3200">
                <a:latin typeface="Avenir Light" charset="0"/>
                <a:ea typeface="Avenir Light" charset="0"/>
                <a:cs typeface="Avenir Light" charset="0"/>
              </a:rPr>
              <a:t>Security guard”</a:t>
            </a:r>
            <a:endParaRPr lang="en-GB" altLang="x-none" sz="3200" dirty="0">
              <a:latin typeface="Avenir Light" charset="0"/>
              <a:ea typeface="Avenir Light" charset="0"/>
              <a:cs typeface="Avenir Light" charset="0"/>
            </a:endParaRPr>
          </a:p>
        </p:txBody>
      </p:sp>
      <p:sp>
        <p:nvSpPr>
          <p:cNvPr id="18" name="textruta 17"/>
          <p:cNvSpPr txBox="1">
            <a:spLocks noChangeArrowheads="1"/>
          </p:cNvSpPr>
          <p:nvPr/>
        </p:nvSpPr>
        <p:spPr bwMode="auto">
          <a:xfrm>
            <a:off x="6351305" y="1588725"/>
            <a:ext cx="2621230" cy="558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 altLang="x-none" sz="3200" dirty="0">
                <a:latin typeface="Avenir Light" charset="0"/>
                <a:ea typeface="Avenir Light" charset="0"/>
                <a:cs typeface="Avenir Light" charset="0"/>
              </a:rPr>
              <a:t>”Entertainer”</a:t>
            </a:r>
          </a:p>
        </p:txBody>
      </p:sp>
      <p:sp>
        <p:nvSpPr>
          <p:cNvPr id="24" name="textruta 23"/>
          <p:cNvSpPr txBox="1">
            <a:spLocks noChangeArrowheads="1"/>
          </p:cNvSpPr>
          <p:nvPr/>
        </p:nvSpPr>
        <p:spPr bwMode="auto">
          <a:xfrm>
            <a:off x="6567960" y="2699120"/>
            <a:ext cx="1781175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sv-SE" altLang="x-none" sz="3200">
                <a:latin typeface="Avenir Light" charset="0"/>
                <a:ea typeface="Avenir Light" charset="0"/>
                <a:cs typeface="Avenir Light" charset="0"/>
              </a:rPr>
              <a:t>”Coach”</a:t>
            </a:r>
          </a:p>
        </p:txBody>
      </p:sp>
      <p:sp>
        <p:nvSpPr>
          <p:cNvPr id="25" name="textruta 24"/>
          <p:cNvSpPr txBox="1">
            <a:spLocks noChangeArrowheads="1"/>
          </p:cNvSpPr>
          <p:nvPr/>
        </p:nvSpPr>
        <p:spPr bwMode="auto">
          <a:xfrm>
            <a:off x="6567960" y="3686930"/>
            <a:ext cx="2349361" cy="550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 altLang="x-none" sz="3200">
                <a:latin typeface="Avenir Light" charset="0"/>
                <a:ea typeface="Avenir Light" charset="0"/>
                <a:cs typeface="Avenir Light" charset="0"/>
              </a:rPr>
              <a:t>”Preventer</a:t>
            </a:r>
            <a:r>
              <a:rPr lang="en-GB" altLang="x-none" sz="3200" dirty="0">
                <a:latin typeface="Avenir Light" charset="0"/>
                <a:ea typeface="Avenir Light" charset="0"/>
                <a:cs typeface="Avenir Light" charset="0"/>
              </a:rPr>
              <a:t>”</a:t>
            </a:r>
          </a:p>
        </p:txBody>
      </p:sp>
      <p:sp>
        <p:nvSpPr>
          <p:cNvPr id="30" name="textruta 29"/>
          <p:cNvSpPr txBox="1">
            <a:spLocks noChangeArrowheads="1"/>
          </p:cNvSpPr>
          <p:nvPr/>
        </p:nvSpPr>
        <p:spPr bwMode="auto">
          <a:xfrm>
            <a:off x="6025454" y="4754593"/>
            <a:ext cx="2517677" cy="550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 altLang="x-none" sz="3200" dirty="0">
                <a:latin typeface="Avenir Light" charset="0"/>
                <a:ea typeface="Avenir Light" charset="0"/>
                <a:cs typeface="Avenir Light" charset="0"/>
              </a:rPr>
              <a:t>And more </a:t>
            </a:r>
            <a:r>
              <a:rPr lang="mr-IN" altLang="x-none" sz="3200" dirty="0">
                <a:latin typeface="Avenir Light" charset="0"/>
                <a:ea typeface="Avenir Light" charset="0"/>
                <a:cs typeface="Avenir Light" charset="0"/>
              </a:rPr>
              <a:t>…</a:t>
            </a:r>
            <a:endParaRPr lang="en-GB" altLang="x-none" sz="3200" dirty="0">
              <a:latin typeface="Avenir Light" charset="0"/>
              <a:ea typeface="Avenir Light" charset="0"/>
              <a:cs typeface="Avenir Light" charset="0"/>
            </a:endParaRPr>
          </a:p>
        </p:txBody>
      </p:sp>
      <p:sp>
        <p:nvSpPr>
          <p:cNvPr id="35" name="textruta 34"/>
          <p:cNvSpPr txBox="1">
            <a:spLocks noChangeArrowheads="1"/>
          </p:cNvSpPr>
          <p:nvPr/>
        </p:nvSpPr>
        <p:spPr bwMode="auto">
          <a:xfrm>
            <a:off x="466719" y="6046788"/>
            <a:ext cx="6260175" cy="550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en-GB" altLang="x-none" sz="3200" dirty="0">
                <a:latin typeface="Avenir Light" charset="0"/>
                <a:ea typeface="Avenir Light" charset="0"/>
                <a:cs typeface="Avenir Light" charset="0"/>
              </a:rPr>
              <a:t>and preferably </a:t>
            </a:r>
            <a:r>
              <a:rPr lang="en-GB" sz="3200" dirty="0"/>
              <a:t>at the same time </a:t>
            </a:r>
            <a:r>
              <a:rPr lang="en-GB" altLang="x-none" sz="3200" dirty="0">
                <a:latin typeface="Avenir Light" charset="0"/>
                <a:ea typeface="Avenir Light" charset="0"/>
                <a:cs typeface="Avenir Light" charset="0"/>
              </a:rPr>
              <a:t>…</a:t>
            </a:r>
          </a:p>
        </p:txBody>
      </p:sp>
      <p:sp>
        <p:nvSpPr>
          <p:cNvPr id="34" name="textruta 33"/>
          <p:cNvSpPr txBox="1">
            <a:spLocks noChangeArrowheads="1"/>
          </p:cNvSpPr>
          <p:nvPr/>
        </p:nvSpPr>
        <p:spPr bwMode="auto">
          <a:xfrm>
            <a:off x="409567" y="5487917"/>
            <a:ext cx="3659143" cy="558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 altLang="x-none" sz="3200" dirty="0">
                <a:latin typeface="Avenir Light" charset="0"/>
                <a:ea typeface="Avenir Light" charset="0"/>
                <a:cs typeface="Avenir Light" charset="0"/>
              </a:rPr>
              <a:t>without priorities…</a:t>
            </a:r>
          </a:p>
        </p:txBody>
      </p:sp>
      <p:sp>
        <p:nvSpPr>
          <p:cNvPr id="19" name="Rubrik 1"/>
          <p:cNvSpPr txBox="1">
            <a:spLocks/>
          </p:cNvSpPr>
          <p:nvPr/>
        </p:nvSpPr>
        <p:spPr>
          <a:xfrm>
            <a:off x="457200" y="0"/>
            <a:ext cx="8229600" cy="865818"/>
          </a:xfrm>
          <a:prstGeom prst="rect">
            <a:avLst/>
          </a:prstGeom>
          <a:ln w="25400" cap="flat" cmpd="sng" algn="ctr">
            <a:solidFill>
              <a:srgbClr val="074052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v-SE" sz="4800" dirty="0">
                <a:solidFill>
                  <a:srgbClr val="007572"/>
                </a:solidFill>
                <a:latin typeface="Roboto Condensed" charset="0"/>
                <a:ea typeface="Roboto Condensed" charset="0"/>
                <a:cs typeface="Roboto Condensed" charset="0"/>
              </a:rPr>
              <a:t>Youth </a:t>
            </a:r>
            <a:r>
              <a:rPr lang="sv-SE" sz="4800" dirty="0" err="1">
                <a:solidFill>
                  <a:srgbClr val="007572"/>
                </a:solidFill>
                <a:latin typeface="Roboto Condensed" charset="0"/>
                <a:ea typeface="Roboto Condensed" charset="0"/>
                <a:cs typeface="Roboto Condensed" charset="0"/>
              </a:rPr>
              <a:t>work</a:t>
            </a:r>
            <a:r>
              <a:rPr lang="sv-SE" sz="4800" dirty="0">
                <a:solidFill>
                  <a:srgbClr val="007572"/>
                </a:solidFill>
                <a:latin typeface="Roboto Condensed" charset="0"/>
                <a:ea typeface="Roboto Condensed" charset="0"/>
                <a:cs typeface="Roboto Condensed" charset="0"/>
              </a:rPr>
              <a:t>(er)?</a:t>
            </a:r>
            <a:endParaRPr lang="en-GB" sz="4800" dirty="0">
              <a:solidFill>
                <a:srgbClr val="007572"/>
              </a:solidFill>
              <a:latin typeface="Roboto Condensed" charset="0"/>
              <a:ea typeface="Roboto Condensed" charset="0"/>
              <a:cs typeface="Roboto Condensed" charset="0"/>
            </a:endParaRPr>
          </a:p>
        </p:txBody>
      </p:sp>
      <p:sp>
        <p:nvSpPr>
          <p:cNvPr id="20" name="textruta 19"/>
          <p:cNvSpPr txBox="1">
            <a:spLocks noChangeArrowheads="1"/>
          </p:cNvSpPr>
          <p:nvPr/>
        </p:nvSpPr>
        <p:spPr bwMode="auto">
          <a:xfrm>
            <a:off x="385895" y="2116905"/>
            <a:ext cx="2881302" cy="558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 altLang="x-none" sz="3200" dirty="0">
                <a:latin typeface="Avenir Light" charset="0"/>
                <a:ea typeface="Avenir Light" charset="0"/>
                <a:cs typeface="Avenir Light" charset="0"/>
              </a:rPr>
              <a:t>”Psychologist”</a:t>
            </a:r>
          </a:p>
        </p:txBody>
      </p:sp>
      <p:sp>
        <p:nvSpPr>
          <p:cNvPr id="29" name="textruta 28"/>
          <p:cNvSpPr txBox="1">
            <a:spLocks noChangeArrowheads="1"/>
          </p:cNvSpPr>
          <p:nvPr/>
        </p:nvSpPr>
        <p:spPr bwMode="auto">
          <a:xfrm>
            <a:off x="-5329" y="3218211"/>
            <a:ext cx="3213124" cy="550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 altLang="x-none" sz="3200" dirty="0">
                <a:latin typeface="Avenir Light" charset="0"/>
                <a:ea typeface="Avenir Light" charset="0"/>
                <a:cs typeface="Avenir Light" charset="0"/>
              </a:rPr>
              <a:t>”Role model” (?)</a:t>
            </a:r>
          </a:p>
        </p:txBody>
      </p:sp>
    </p:spTree>
    <p:extLst>
      <p:ext uri="{BB962C8B-B14F-4D97-AF65-F5344CB8AC3E}">
        <p14:creationId xmlns:p14="http://schemas.microsoft.com/office/powerpoint/2010/main" val="179825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2" grpId="0"/>
      <p:bldP spid="18" grpId="0"/>
      <p:bldP spid="24" grpId="0"/>
      <p:bldP spid="25" grpId="0"/>
      <p:bldP spid="30" grpId="0"/>
      <p:bldP spid="35" grpId="0"/>
      <p:bldP spid="34" grpId="0"/>
      <p:bldP spid="20" grpId="0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"/>
          <p:cNvSpPr txBox="1">
            <a:spLocks noChangeArrowheads="1"/>
          </p:cNvSpPr>
          <p:nvPr/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0571CA9E-84A4-C049-A64E-C9DB773E1545}" type="slidenum">
              <a:rPr lang="sv-SE">
                <a:solidFill>
                  <a:srgbClr val="FFFFFF"/>
                </a:solidFill>
                <a:cs typeface="Arial Unicode MS" charset="0"/>
              </a:rPr>
              <a:pPr eaLnBrk="1" hangingPunct="1"/>
              <a:t>9</a:t>
            </a:fld>
            <a:endParaRPr lang="sv-SE">
              <a:solidFill>
                <a:srgbClr val="FFFFFF"/>
              </a:solidFill>
              <a:cs typeface="Arial Unicode MS" charset="0"/>
            </a:endParaRPr>
          </a:p>
        </p:txBody>
      </p:sp>
      <p:sp>
        <p:nvSpPr>
          <p:cNvPr id="6" name="Platshållare för innehåll 2"/>
          <p:cNvSpPr>
            <a:spLocks noGrp="1"/>
          </p:cNvSpPr>
          <p:nvPr>
            <p:ph idx="1"/>
          </p:nvPr>
        </p:nvSpPr>
        <p:spPr>
          <a:xfrm>
            <a:off x="431799" y="981075"/>
            <a:ext cx="8254993" cy="64700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3000" dirty="0">
                <a:solidFill>
                  <a:srgbClr val="000000"/>
                </a:solidFill>
                <a:latin typeface="Roboto Condensed Light"/>
                <a:cs typeface="Roboto Condensed Light"/>
              </a:rPr>
              <a:t>Performing two “plays” at the same time … </a:t>
            </a:r>
          </a:p>
        </p:txBody>
      </p:sp>
      <p:sp>
        <p:nvSpPr>
          <p:cNvPr id="9" name="Rubrik 1"/>
          <p:cNvSpPr txBox="1">
            <a:spLocks/>
          </p:cNvSpPr>
          <p:nvPr/>
        </p:nvSpPr>
        <p:spPr>
          <a:xfrm>
            <a:off x="457200" y="0"/>
            <a:ext cx="8229600" cy="865818"/>
          </a:xfrm>
          <a:prstGeom prst="rect">
            <a:avLst/>
          </a:prstGeom>
          <a:ln w="25400" cap="flat" cmpd="sng" algn="ctr">
            <a:solidFill>
              <a:srgbClr val="074052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4800" dirty="0">
                <a:solidFill>
                  <a:srgbClr val="007572"/>
                </a:solidFill>
                <a:latin typeface="Roboto Condensed" charset="0"/>
                <a:ea typeface="Roboto Condensed" charset="0"/>
                <a:cs typeface="Roboto Condensed" charset="0"/>
              </a:rPr>
              <a:t>Youth work?</a:t>
            </a:r>
          </a:p>
        </p:txBody>
      </p:sp>
      <p:grpSp>
        <p:nvGrpSpPr>
          <p:cNvPr id="3" name="Grupp 2"/>
          <p:cNvGrpSpPr/>
          <p:nvPr/>
        </p:nvGrpSpPr>
        <p:grpSpPr>
          <a:xfrm>
            <a:off x="200022" y="1718731"/>
            <a:ext cx="3614738" cy="1195387"/>
            <a:chOff x="200022" y="2068228"/>
            <a:chExt cx="3614738" cy="1195387"/>
          </a:xfrm>
        </p:grpSpPr>
        <p:sp>
          <p:nvSpPr>
            <p:cNvPr id="10" name="Ellips 7"/>
            <p:cNvSpPr/>
            <p:nvPr/>
          </p:nvSpPr>
          <p:spPr>
            <a:xfrm>
              <a:off x="200022" y="2068228"/>
              <a:ext cx="3614738" cy="1195387"/>
            </a:xfrm>
            <a:prstGeom prst="wedgeEllipseCallout">
              <a:avLst>
                <a:gd name="adj1" fmla="val 120886"/>
                <a:gd name="adj2" fmla="val 58345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 dirty="0">
                <a:solidFill>
                  <a:schemeClr val="tx1"/>
                </a:solidFill>
                <a:latin typeface="Roboto Condensed Light" charset="0"/>
                <a:ea typeface="Roboto Condensed Light" charset="0"/>
                <a:cs typeface="Roboto Condensed Light" charset="0"/>
              </a:endParaRPr>
            </a:p>
          </p:txBody>
        </p:sp>
        <p:sp>
          <p:nvSpPr>
            <p:cNvPr id="2" name="textruta 1"/>
            <p:cNvSpPr txBox="1"/>
            <p:nvPr/>
          </p:nvSpPr>
          <p:spPr>
            <a:xfrm>
              <a:off x="718416" y="2281201"/>
              <a:ext cx="257795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4400" dirty="0">
                  <a:latin typeface="Roboto Condensed Light" charset="0"/>
                  <a:ea typeface="Roboto Condensed Light" charset="0"/>
                  <a:cs typeface="Roboto Condensed Light" charset="0"/>
                </a:rPr>
                <a:t>Welcome!!!</a:t>
              </a:r>
            </a:p>
          </p:txBody>
        </p:sp>
      </p:grpSp>
      <p:grpSp>
        <p:nvGrpSpPr>
          <p:cNvPr id="5" name="Grupp 4"/>
          <p:cNvGrpSpPr/>
          <p:nvPr/>
        </p:nvGrpSpPr>
        <p:grpSpPr>
          <a:xfrm>
            <a:off x="0" y="3368112"/>
            <a:ext cx="5000625" cy="2880280"/>
            <a:chOff x="0" y="3368112"/>
            <a:chExt cx="5000625" cy="2880280"/>
          </a:xfrm>
        </p:grpSpPr>
        <p:sp>
          <p:nvSpPr>
            <p:cNvPr id="8" name="Ellips 7"/>
            <p:cNvSpPr/>
            <p:nvPr/>
          </p:nvSpPr>
          <p:spPr>
            <a:xfrm>
              <a:off x="0" y="3368112"/>
              <a:ext cx="5000625" cy="2880280"/>
            </a:xfrm>
            <a:prstGeom prst="wedgeEllipseCallout">
              <a:avLst>
                <a:gd name="adj1" fmla="val 75432"/>
                <a:gd name="adj2" fmla="val -61938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solidFill>
                  <a:schemeClr val="tx1"/>
                </a:solidFill>
                <a:latin typeface="Roboto Condensed Light" charset="0"/>
                <a:ea typeface="Roboto Condensed Light" charset="0"/>
                <a:cs typeface="Roboto Condensed Light" charset="0"/>
              </a:endParaRPr>
            </a:p>
          </p:txBody>
        </p:sp>
        <p:sp>
          <p:nvSpPr>
            <p:cNvPr id="4" name="textruta 3"/>
            <p:cNvSpPr txBox="1"/>
            <p:nvPr/>
          </p:nvSpPr>
          <p:spPr>
            <a:xfrm>
              <a:off x="642271" y="3761512"/>
              <a:ext cx="3716081" cy="22467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800" dirty="0">
                  <a:latin typeface="Roboto Condensed Light" charset="0"/>
                  <a:ea typeface="Roboto Condensed Light" charset="0"/>
                  <a:cs typeface="Roboto Condensed Light" charset="0"/>
                </a:rPr>
                <a:t>In order to prevent you</a:t>
              </a:r>
            </a:p>
            <a:p>
              <a:pPr algn="ctr"/>
              <a:r>
                <a:rPr lang="en-GB" sz="2800" dirty="0">
                  <a:latin typeface="Roboto Condensed Light" charset="0"/>
                  <a:ea typeface="Roboto Condensed Light" charset="0"/>
                  <a:cs typeface="Roboto Condensed Light" charset="0"/>
                </a:rPr>
                <a:t>from becoming fat</a:t>
              </a:r>
            </a:p>
            <a:p>
              <a:pPr algn="ctr"/>
              <a:r>
                <a:rPr lang="en-GB" sz="2800" dirty="0">
                  <a:latin typeface="Roboto Condensed Light" charset="0"/>
                  <a:ea typeface="Roboto Condensed Light" charset="0"/>
                  <a:cs typeface="Roboto Condensed Light" charset="0"/>
                </a:rPr>
                <a:t>and drug addicts, we only</a:t>
              </a:r>
              <a:br>
                <a:rPr lang="en-GB" sz="2800" dirty="0">
                  <a:latin typeface="Roboto Condensed Light" charset="0"/>
                  <a:ea typeface="Roboto Condensed Light" charset="0"/>
                  <a:cs typeface="Roboto Condensed Light" charset="0"/>
                </a:rPr>
              </a:br>
              <a:r>
                <a:rPr lang="en-GB" sz="2800" dirty="0">
                  <a:latin typeface="Roboto Condensed Light" charset="0"/>
                  <a:ea typeface="Roboto Condensed Light" charset="0"/>
                  <a:cs typeface="Roboto Condensed Light" charset="0"/>
                </a:rPr>
                <a:t>serve very small portions</a:t>
              </a:r>
            </a:p>
            <a:p>
              <a:pPr algn="ctr"/>
              <a:r>
                <a:rPr lang="en-GB" sz="2800" dirty="0">
                  <a:latin typeface="Roboto Condensed Light" charset="0"/>
                  <a:ea typeface="Roboto Condensed Light" charset="0"/>
                  <a:cs typeface="Roboto Condensed Light" charset="0"/>
                </a:rPr>
                <a:t>and no alcohol!</a:t>
              </a:r>
            </a:p>
          </p:txBody>
        </p:sp>
      </p:grpSp>
      <p:sp>
        <p:nvSpPr>
          <p:cNvPr id="13" name="textruta 12">
            <a:extLst>
              <a:ext uri="{FF2B5EF4-FFF2-40B4-BE49-F238E27FC236}">
                <a16:creationId xmlns:a16="http://schemas.microsoft.com/office/drawing/2014/main" id="{F757AEC1-0BFF-7144-882B-19553137B491}"/>
              </a:ext>
            </a:extLst>
          </p:cNvPr>
          <p:cNvSpPr txBox="1"/>
          <p:nvPr/>
        </p:nvSpPr>
        <p:spPr>
          <a:xfrm>
            <a:off x="6442870" y="2741441"/>
            <a:ext cx="21023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/>
              <a:t>The vaiter</a:t>
            </a:r>
          </a:p>
        </p:txBody>
      </p:sp>
    </p:spTree>
    <p:extLst>
      <p:ext uri="{BB962C8B-B14F-4D97-AF65-F5344CB8AC3E}">
        <p14:creationId xmlns:p14="http://schemas.microsoft.com/office/powerpoint/2010/main" val="179393640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7120</TotalTime>
  <Words>2150</Words>
  <Application>Microsoft Macintosh PowerPoint</Application>
  <PresentationFormat>Bildspel på skärmen (4:3)</PresentationFormat>
  <Paragraphs>647</Paragraphs>
  <Slides>63</Slides>
  <Notes>57</Notes>
  <HiddenSlides>0</HiddenSlides>
  <MMClips>0</MMClips>
  <ScaleCrop>false</ScaleCrop>
  <HeadingPairs>
    <vt:vector size="6" baseType="variant">
      <vt:variant>
        <vt:lpstr>Använt teckensnitt</vt:lpstr>
      </vt:variant>
      <vt:variant>
        <vt:i4>18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63</vt:i4>
      </vt:variant>
    </vt:vector>
  </HeadingPairs>
  <TitlesOfParts>
    <vt:vector size="82" baseType="lpstr">
      <vt:lpstr>Arial Unicode MS</vt:lpstr>
      <vt:lpstr>ＭＳ Ｐゴシック</vt:lpstr>
      <vt:lpstr>SimSun</vt:lpstr>
      <vt:lpstr>Abadi MT Condensed Extra Bold</vt:lpstr>
      <vt:lpstr>Arial</vt:lpstr>
      <vt:lpstr>Avenir Light</vt:lpstr>
      <vt:lpstr>Calibri</vt:lpstr>
      <vt:lpstr>Courier New</vt:lpstr>
      <vt:lpstr>Futura</vt:lpstr>
      <vt:lpstr>Mangal</vt:lpstr>
      <vt:lpstr>Roboto Condensed</vt:lpstr>
      <vt:lpstr>Roboto Condensed Bold</vt:lpstr>
      <vt:lpstr>Roboto Condensed Light</vt:lpstr>
      <vt:lpstr>Roboto Condensed Regular</vt:lpstr>
      <vt:lpstr>Times New Roman</vt:lpstr>
      <vt:lpstr>Verdana</vt:lpstr>
      <vt:lpstr>Wingdings</vt:lpstr>
      <vt:lpstr>Wingdings 2</vt:lpstr>
      <vt:lpstr>Office-thema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Manager/>
  <Company/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subject/>
  <dc:creator>Lili Busker</dc:creator>
  <cp:keywords/>
  <dc:description/>
  <cp:lastModifiedBy>Jonas Agdur</cp:lastModifiedBy>
  <cp:revision>683</cp:revision>
  <dcterms:created xsi:type="dcterms:W3CDTF">2016-10-27T11:03:46Z</dcterms:created>
  <dcterms:modified xsi:type="dcterms:W3CDTF">2019-09-13T13:16:29Z</dcterms:modified>
  <cp:category/>
</cp:coreProperties>
</file>