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2" r:id="rId6"/>
    <p:sldId id="260" r:id="rId7"/>
    <p:sldId id="263" r:id="rId8"/>
    <p:sldId id="261"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3985595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32692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0060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4148348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99697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22329280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21037826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424192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241623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4FA95257-0D3B-497C-8967-0C1C7290A108}" type="datetimeFigureOut">
              <a:rPr lang="fi-FI" smtClean="0"/>
              <a:t>17.9.2019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144397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4FA95257-0D3B-497C-8967-0C1C7290A108}" type="datetimeFigureOut">
              <a:rPr lang="fi-FI" smtClean="0"/>
              <a:t>17.9.2019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338303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4FA95257-0D3B-497C-8967-0C1C7290A108}" type="datetimeFigureOut">
              <a:rPr lang="fi-FI" smtClean="0"/>
              <a:t>17.9.2019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64812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4FA95257-0D3B-497C-8967-0C1C7290A108}" type="datetimeFigureOut">
              <a:rPr lang="fi-FI" smtClean="0"/>
              <a:t>17.9.2019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355687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95257-0D3B-497C-8967-0C1C7290A108}" type="datetimeFigureOut">
              <a:rPr lang="fi-FI" smtClean="0"/>
              <a:t>17.9.2019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1824357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FA95257-0D3B-497C-8967-0C1C7290A108}" type="datetimeFigureOut">
              <a:rPr lang="fi-FI" smtClean="0"/>
              <a:t>17.9.2019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218021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FA95257-0D3B-497C-8967-0C1C7290A108}" type="datetimeFigureOut">
              <a:rPr lang="fi-FI" smtClean="0"/>
              <a:t>17.9.2019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C30F8A7-D824-477F-84C8-45C1C43ED561}" type="slidenum">
              <a:rPr lang="fi-FI" smtClean="0"/>
              <a:t>‹#›</a:t>
            </a:fld>
            <a:endParaRPr lang="fi-FI"/>
          </a:p>
        </p:txBody>
      </p:sp>
    </p:spTree>
    <p:extLst>
      <p:ext uri="{BB962C8B-B14F-4D97-AF65-F5344CB8AC3E}">
        <p14:creationId xmlns:p14="http://schemas.microsoft.com/office/powerpoint/2010/main" val="2683868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A95257-0D3B-497C-8967-0C1C7290A108}" type="datetimeFigureOut">
              <a:rPr lang="fi-FI" smtClean="0"/>
              <a:t>17.9.2019</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30F8A7-D824-477F-84C8-45C1C43ED561}" type="slidenum">
              <a:rPr lang="fi-FI" smtClean="0"/>
              <a:t>‹#›</a:t>
            </a:fld>
            <a:endParaRPr lang="fi-FI"/>
          </a:p>
        </p:txBody>
      </p:sp>
    </p:spTree>
    <p:extLst>
      <p:ext uri="{BB962C8B-B14F-4D97-AF65-F5344CB8AC3E}">
        <p14:creationId xmlns:p14="http://schemas.microsoft.com/office/powerpoint/2010/main" val="265813082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usikaupunki.fi/kulttuuri-ja-vapaa-aika/nuoriso/arviointipaiva-94201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uorisotutkimusseura.fi/hankkeet/avoimen-nuorisotyon-arviointivalineen-kayttoonott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4647AE-DE8E-4CAF-A6F8-D38F3A1EE82C}"/>
              </a:ext>
            </a:extLst>
          </p:cNvPr>
          <p:cNvSpPr>
            <a:spLocks noGrp="1"/>
          </p:cNvSpPr>
          <p:nvPr>
            <p:ph type="ctrTitle"/>
          </p:nvPr>
        </p:nvSpPr>
        <p:spPr>
          <a:xfrm>
            <a:off x="1524000" y="2129042"/>
            <a:ext cx="9144000" cy="2387600"/>
          </a:xfrm>
        </p:spPr>
        <p:txBody>
          <a:bodyPr>
            <a:normAutofit fontScale="90000"/>
          </a:bodyPr>
          <a:lstStyle/>
          <a:p>
            <a:pPr algn="l"/>
            <a:br>
              <a:rPr lang="fi-FI" b="1" dirty="0"/>
            </a:br>
            <a:br>
              <a:rPr lang="fi-FI" b="1" dirty="0"/>
            </a:br>
            <a:r>
              <a:rPr lang="fi-FI" b="1" dirty="0"/>
              <a:t>Avoimen nuorisotyön arviointivälineen käyttöönotto (2018–2020)</a:t>
            </a:r>
            <a:endParaRPr lang="fi-FI" dirty="0"/>
          </a:p>
        </p:txBody>
      </p:sp>
    </p:spTree>
    <p:extLst>
      <p:ext uri="{BB962C8B-B14F-4D97-AF65-F5344CB8AC3E}">
        <p14:creationId xmlns:p14="http://schemas.microsoft.com/office/powerpoint/2010/main" val="2653706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6A55BB-FF16-402F-84DC-89F1148CD453}"/>
              </a:ext>
            </a:extLst>
          </p:cNvPr>
          <p:cNvSpPr>
            <a:spLocks noGrp="1"/>
          </p:cNvSpPr>
          <p:nvPr>
            <p:ph type="title"/>
          </p:nvPr>
        </p:nvSpPr>
        <p:spPr/>
        <p:txBody>
          <a:bodyPr/>
          <a:lstStyle/>
          <a:p>
            <a:r>
              <a:rPr lang="fi-FI" dirty="0"/>
              <a:t>Perusfaktat </a:t>
            </a:r>
          </a:p>
        </p:txBody>
      </p:sp>
      <p:sp>
        <p:nvSpPr>
          <p:cNvPr id="3" name="Sisällön paikkamerkki 2">
            <a:extLst>
              <a:ext uri="{FF2B5EF4-FFF2-40B4-BE49-F238E27FC236}">
                <a16:creationId xmlns:a16="http://schemas.microsoft.com/office/drawing/2014/main" id="{7C68D60A-6887-47B6-9880-65B0BFE53BDF}"/>
              </a:ext>
            </a:extLst>
          </p:cNvPr>
          <p:cNvSpPr>
            <a:spLocks noGrp="1"/>
          </p:cNvSpPr>
          <p:nvPr>
            <p:ph idx="1"/>
          </p:nvPr>
        </p:nvSpPr>
        <p:spPr/>
        <p:txBody>
          <a:bodyPr>
            <a:normAutofit fontScale="92500" lnSpcReduction="20000"/>
          </a:bodyPr>
          <a:lstStyle/>
          <a:p>
            <a:r>
              <a:rPr lang="fi-FI" dirty="0"/>
              <a:t>Hankkeessa otetaan käyttöön</a:t>
            </a:r>
            <a:r>
              <a:rPr lang="fi-FI" dirty="0">
                <a:effectLst/>
              </a:rPr>
              <a:t> avoimelle nuorisotyölle kehitettyä monitaho- ja menetelmä arvioinnille pohjautuvaa arviointivälinettä. </a:t>
            </a:r>
          </a:p>
          <a:p>
            <a:r>
              <a:rPr lang="fi-FI" dirty="0"/>
              <a:t>Pilotoimassa on mukana kuntia, seurakuntia ja järjestöjä. Arviointivälineen toimivuutta testataan arvioimalla sen avulla Lounais-Suomen alueella tuotettuja nuorisotyön lähipalveluja sekä kahta valtakunnallista verkkopalvelua. </a:t>
            </a:r>
          </a:p>
          <a:p>
            <a:r>
              <a:rPr lang="fi-FI" dirty="0"/>
              <a:t>Hanketta vetävät Satakunnan ja Varsinais-Suomen kuntien nuorisopalvelujen yhteistyötä koordinoivat hankkeet, joita rahoittaa Lounais-Suomen Aluehallintovirasto (AVI). Koordinointitahoina toimivat Loimaan (-2018), Turun (2019-) ja Rauman kaupungit. </a:t>
            </a:r>
          </a:p>
          <a:p>
            <a:r>
              <a:rPr lang="fi-FI" dirty="0"/>
              <a:t>Arviointidatan keräämisessä hyödynnetään soveltuvin osin Kunnallisen nuorisotyön osaamiskeskus Kanuunan sähköisen dokumentoinnin työkalua </a:t>
            </a:r>
            <a:r>
              <a:rPr lang="fi-FI" dirty="0" err="1"/>
              <a:t>Logbookia</a:t>
            </a:r>
            <a:r>
              <a:rPr lang="fi-FI" dirty="0"/>
              <a:t>. </a:t>
            </a:r>
          </a:p>
          <a:p>
            <a:r>
              <a:rPr lang="fi-FI" dirty="0"/>
              <a:t>Yhteistyötä tehdään myös Etelä-Karjalan AVI-rahoitteisen nuorisotyön arvioinnin kehittämishankkeen kanssa, jota koordinoi Lappeenrannan kaupunki. Arviointivälineen käyttöönotossa tutkimusyhteistyötahona toimii Nuorisotutkimusverkosto.</a:t>
            </a:r>
          </a:p>
        </p:txBody>
      </p:sp>
    </p:spTree>
    <p:extLst>
      <p:ext uri="{BB962C8B-B14F-4D97-AF65-F5344CB8AC3E}">
        <p14:creationId xmlns:p14="http://schemas.microsoft.com/office/powerpoint/2010/main" val="4007598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3C1663-0A2A-4F3E-BFE3-4300ABA8F0EE}"/>
              </a:ext>
            </a:extLst>
          </p:cNvPr>
          <p:cNvSpPr>
            <a:spLocks noGrp="1"/>
          </p:cNvSpPr>
          <p:nvPr>
            <p:ph type="title"/>
          </p:nvPr>
        </p:nvSpPr>
        <p:spPr/>
        <p:txBody>
          <a:bodyPr>
            <a:normAutofit/>
          </a:bodyPr>
          <a:lstStyle/>
          <a:p>
            <a:r>
              <a:rPr lang="fi-FI" dirty="0"/>
              <a:t>Käytännössä </a:t>
            </a:r>
          </a:p>
        </p:txBody>
      </p:sp>
      <p:sp>
        <p:nvSpPr>
          <p:cNvPr id="9" name="Content Placeholder 8">
            <a:extLst>
              <a:ext uri="{FF2B5EF4-FFF2-40B4-BE49-F238E27FC236}">
                <a16:creationId xmlns:a16="http://schemas.microsoft.com/office/drawing/2014/main" id="{CE8BC323-2557-4CA7-B185-89B78C2ADA46}"/>
              </a:ext>
            </a:extLst>
          </p:cNvPr>
          <p:cNvSpPr>
            <a:spLocks noGrp="1"/>
          </p:cNvSpPr>
          <p:nvPr>
            <p:ph idx="1"/>
          </p:nvPr>
        </p:nvSpPr>
        <p:spPr>
          <a:xfrm>
            <a:off x="838200" y="1825625"/>
            <a:ext cx="3797807" cy="4351338"/>
          </a:xfrm>
        </p:spPr>
        <p:txBody>
          <a:bodyPr>
            <a:normAutofit lnSpcReduction="10000"/>
          </a:bodyPr>
          <a:lstStyle/>
          <a:p>
            <a:pPr marL="0" indent="0">
              <a:buNone/>
            </a:pPr>
            <a:r>
              <a:rPr lang="fi-FI" sz="2000" i="1" dirty="0"/>
              <a:t>Avoimen nuorisotyön toiminnallista tehokkuutta osoittavan tunnusluvun sisältämät osa-alueet ovat seuraavat: palvelujen käyttöaste (20 %), palvelujen tarpeisiin vastaavuus (20 %), palvelun käyttäjien tyytyväisyys (20 %) ja heidän arvionsa vaikutuksista (20 %). Yhdenvertaisuusnäkökulma huomioidaan sekä erikseen (20 %) että jokaisessa osa-alueessa.</a:t>
            </a:r>
            <a:endParaRPr lang="en-US" sz="2000" dirty="0"/>
          </a:p>
        </p:txBody>
      </p:sp>
      <p:pic>
        <p:nvPicPr>
          <p:cNvPr id="5" name="Sisällön paikkamerkki 4">
            <a:extLst>
              <a:ext uri="{FF2B5EF4-FFF2-40B4-BE49-F238E27FC236}">
                <a16:creationId xmlns:a16="http://schemas.microsoft.com/office/drawing/2014/main" id="{2AD76EE6-D49D-47F0-A6EC-A7FC2733BDB4}"/>
              </a:ext>
            </a:extLst>
          </p:cNvPr>
          <p:cNvPicPr>
            <a:picLocks noChangeAspect="1"/>
          </p:cNvPicPr>
          <p:nvPr/>
        </p:nvPicPr>
        <p:blipFill rotWithShape="1">
          <a:blip r:embed="rId2">
            <a:extLst>
              <a:ext uri="{28A0092B-C50C-407E-A947-70E740481C1C}">
                <a14:useLocalDpi xmlns:a14="http://schemas.microsoft.com/office/drawing/2010/main" val="0"/>
              </a:ext>
            </a:extLst>
          </a:blip>
          <a:srcRect t="2879" r="1" b="5725"/>
          <a:stretch/>
        </p:blipFill>
        <p:spPr>
          <a:xfrm>
            <a:off x="4796873" y="1270000"/>
            <a:ext cx="6233160" cy="4272681"/>
          </a:xfrm>
          <a:prstGeom prst="rect">
            <a:avLst/>
          </a:prstGeom>
        </p:spPr>
      </p:pic>
    </p:spTree>
    <p:extLst>
      <p:ext uri="{BB962C8B-B14F-4D97-AF65-F5344CB8AC3E}">
        <p14:creationId xmlns:p14="http://schemas.microsoft.com/office/powerpoint/2010/main" val="866405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F63CB199-D0EC-4E20-8154-301B84DDC6B4}"/>
              </a:ext>
            </a:extLst>
          </p:cNvPr>
          <p:cNvSpPr>
            <a:spLocks noGrp="1"/>
          </p:cNvSpPr>
          <p:nvPr>
            <p:ph type="title"/>
          </p:nvPr>
        </p:nvSpPr>
        <p:spPr/>
        <p:txBody>
          <a:bodyPr>
            <a:normAutofit/>
          </a:bodyPr>
          <a:lstStyle/>
          <a:p>
            <a:r>
              <a:rPr lang="fi-FI" b="1" dirty="0"/>
              <a:t>1. Palvelun käyttöaste: selosteen kirjoittaminen</a:t>
            </a:r>
            <a:endParaRPr lang="fi-FI" dirty="0"/>
          </a:p>
        </p:txBody>
      </p:sp>
      <p:sp>
        <p:nvSpPr>
          <p:cNvPr id="3" name="Sisällön paikkamerkki 2">
            <a:extLst>
              <a:ext uri="{FF2B5EF4-FFF2-40B4-BE49-F238E27FC236}">
                <a16:creationId xmlns:a16="http://schemas.microsoft.com/office/drawing/2014/main" id="{2160A8D6-3ADF-42BE-90DA-51782669BDC3}"/>
              </a:ext>
            </a:extLst>
          </p:cNvPr>
          <p:cNvSpPr>
            <a:spLocks noGrp="1"/>
          </p:cNvSpPr>
          <p:nvPr>
            <p:ph idx="1"/>
          </p:nvPr>
        </p:nvSpPr>
        <p:spPr/>
        <p:txBody>
          <a:bodyPr>
            <a:normAutofit/>
          </a:bodyPr>
          <a:lstStyle/>
          <a:p>
            <a:endParaRPr lang="fi-FI" dirty="0"/>
          </a:p>
          <a:p>
            <a:r>
              <a:rPr lang="fi-FI" dirty="0"/>
              <a:t>Vaihe 1 Uudessakaupungissa: Keskustan nuorisotalo Vantin käyttöasteen arviointi (kuvaus </a:t>
            </a:r>
            <a:r>
              <a:rPr lang="fi-FI" dirty="0" err="1"/>
              <a:t>Logbookissa</a:t>
            </a:r>
            <a:r>
              <a:rPr lang="fi-FI" dirty="0"/>
              <a:t>) </a:t>
            </a:r>
          </a:p>
          <a:p>
            <a:pPr lvl="1"/>
            <a:r>
              <a:rPr lang="fi-FI" dirty="0"/>
              <a:t>Palvelun luonne</a:t>
            </a:r>
          </a:p>
          <a:p>
            <a:pPr lvl="1"/>
            <a:r>
              <a:rPr lang="fi-FI" dirty="0"/>
              <a:t>Tilat, sijainti, esteettömyyden puute  </a:t>
            </a:r>
          </a:p>
          <a:p>
            <a:pPr lvl="1"/>
            <a:r>
              <a:rPr lang="fi-FI" dirty="0"/>
              <a:t>Kävijämäärät, asiakkaat, mitkä esteenä kasvulle </a:t>
            </a:r>
          </a:p>
          <a:p>
            <a:pPr lvl="1"/>
            <a:r>
              <a:rPr lang="fi-FI" dirty="0"/>
              <a:t>Tavoiteluvut ja markkinointi</a:t>
            </a:r>
          </a:p>
          <a:p>
            <a:pPr lvl="1"/>
            <a:r>
              <a:rPr lang="fi-FI" dirty="0"/>
              <a:t>Ohjaajien osaaminen </a:t>
            </a:r>
          </a:p>
          <a:p>
            <a:pPr lvl="1"/>
            <a:r>
              <a:rPr lang="fi-FI" dirty="0"/>
              <a:t>Kehittämistarpeet </a:t>
            </a:r>
          </a:p>
          <a:p>
            <a:r>
              <a:rPr lang="fi-FI" dirty="0"/>
              <a:t>Jokainen sai vertaispalautetta omasta selosteesta, muilta </a:t>
            </a:r>
            <a:r>
              <a:rPr lang="fi-FI"/>
              <a:t>pilotin osallistujilta</a:t>
            </a:r>
            <a:endParaRPr lang="fi-FI" dirty="0"/>
          </a:p>
        </p:txBody>
      </p:sp>
      <p:sp>
        <p:nvSpPr>
          <p:cNvPr id="4" name="Sisällön paikkamerkki 2">
            <a:extLst>
              <a:ext uri="{FF2B5EF4-FFF2-40B4-BE49-F238E27FC236}">
                <a16:creationId xmlns:a16="http://schemas.microsoft.com/office/drawing/2014/main" id="{C928E558-6766-4C31-AE1B-1FC5E00F0B9B}"/>
              </a:ext>
            </a:extLst>
          </p:cNvPr>
          <p:cNvSpPr txBox="1">
            <a:spLocks/>
          </p:cNvSpPr>
          <p:nvPr/>
        </p:nvSpPr>
        <p:spPr>
          <a:xfrm>
            <a:off x="906710" y="707603"/>
            <a:ext cx="10515600" cy="122186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fi-FI" dirty="0"/>
          </a:p>
        </p:txBody>
      </p:sp>
    </p:spTree>
    <p:extLst>
      <p:ext uri="{BB962C8B-B14F-4D97-AF65-F5344CB8AC3E}">
        <p14:creationId xmlns:p14="http://schemas.microsoft.com/office/powerpoint/2010/main" val="2293688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505603-9E1D-47F7-8D9C-B1DD1F7C8C44}"/>
              </a:ext>
            </a:extLst>
          </p:cNvPr>
          <p:cNvSpPr>
            <a:spLocks noGrp="1"/>
          </p:cNvSpPr>
          <p:nvPr>
            <p:ph type="title"/>
          </p:nvPr>
        </p:nvSpPr>
        <p:spPr/>
        <p:txBody>
          <a:bodyPr>
            <a:normAutofit fontScale="90000"/>
          </a:bodyPr>
          <a:lstStyle/>
          <a:p>
            <a:r>
              <a:rPr lang="fi-FI" b="1" dirty="0"/>
              <a:t>2. Palvelujen tarpeisiin vastaavuus: Vuorovaikutteisen keskustelupäivän järjestäminen</a:t>
            </a:r>
            <a:endParaRPr lang="fi-FI" dirty="0"/>
          </a:p>
        </p:txBody>
      </p:sp>
      <p:sp>
        <p:nvSpPr>
          <p:cNvPr id="3" name="Sisällön paikkamerkki 2">
            <a:extLst>
              <a:ext uri="{FF2B5EF4-FFF2-40B4-BE49-F238E27FC236}">
                <a16:creationId xmlns:a16="http://schemas.microsoft.com/office/drawing/2014/main" id="{F596DE3E-D784-4F24-BFAD-C47271116E6C}"/>
              </a:ext>
            </a:extLst>
          </p:cNvPr>
          <p:cNvSpPr>
            <a:spLocks noGrp="1"/>
          </p:cNvSpPr>
          <p:nvPr>
            <p:ph idx="1"/>
          </p:nvPr>
        </p:nvSpPr>
        <p:spPr/>
        <p:txBody>
          <a:bodyPr>
            <a:normAutofit fontScale="85000" lnSpcReduction="20000"/>
          </a:bodyPr>
          <a:lstStyle/>
          <a:p>
            <a:pPr marL="0" indent="0">
              <a:buNone/>
            </a:pPr>
            <a:r>
              <a:rPr lang="fi-FI" dirty="0"/>
              <a:t>Vaihe 2 Arviointipäivän järjestäminen </a:t>
            </a:r>
          </a:p>
          <a:p>
            <a:pPr marL="0" indent="0">
              <a:buNone/>
            </a:pPr>
            <a:r>
              <a:rPr lang="fi-FI" dirty="0">
                <a:hlinkClick r:id="rId2"/>
              </a:rPr>
              <a:t>https://uusikaupunki.fi/kulttuuri-ja-vapaa-aika/nuoriso/arviointipaiva-942019</a:t>
            </a:r>
            <a:r>
              <a:rPr lang="fi-FI" dirty="0"/>
              <a:t> </a:t>
            </a:r>
          </a:p>
          <a:p>
            <a:pPr marL="0" indent="0">
              <a:buNone/>
            </a:pPr>
            <a:endParaRPr lang="fi-FI" dirty="0"/>
          </a:p>
          <a:p>
            <a:pPr marL="0" indent="0">
              <a:buNone/>
            </a:pPr>
            <a:r>
              <a:rPr lang="fi-FI" sz="2600" i="1" dirty="0"/>
              <a:t>Usein palveluja arvioidaan vain näkökulmasta "tehdäänkö asiat oikein" unohtaen pohtia ovatko asiat, joita toteutetaan, ylipäätään oikeita ja vieläpä tulevaisuuden valossa. Tässä osiossa nuorilla, nuorisotyön palveluja paikallisella tasolla tuottavilla nuorisotyön toimijoilla ja päättäjillä on tilaisuus yhdessä neuvotellen ottaa kantaa, siihen mihin suuntaan arvioitavaa palvelua kannattaa kehittää ja toisaalta, miten palvelun toimivuutta voidaan parantaa tässä ja nyt. Osio toteutetaan järjestämällä </a:t>
            </a:r>
            <a:r>
              <a:rPr lang="fi-FI" sz="2600" b="1" i="1" dirty="0"/>
              <a:t>vuorovaikutteinen arviointi</a:t>
            </a:r>
            <a:r>
              <a:rPr lang="fi-FI" sz="2600" i="1" dirty="0"/>
              <a:t> keskustelupäivämenetelmän avulla. </a:t>
            </a:r>
          </a:p>
        </p:txBody>
      </p:sp>
    </p:spTree>
    <p:extLst>
      <p:ext uri="{BB962C8B-B14F-4D97-AF65-F5344CB8AC3E}">
        <p14:creationId xmlns:p14="http://schemas.microsoft.com/office/powerpoint/2010/main" val="377660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505603-9E1D-47F7-8D9C-B1DD1F7C8C44}"/>
              </a:ext>
            </a:extLst>
          </p:cNvPr>
          <p:cNvSpPr>
            <a:spLocks noGrp="1"/>
          </p:cNvSpPr>
          <p:nvPr>
            <p:ph type="title"/>
          </p:nvPr>
        </p:nvSpPr>
        <p:spPr/>
        <p:txBody>
          <a:bodyPr>
            <a:normAutofit fontScale="90000"/>
          </a:bodyPr>
          <a:lstStyle/>
          <a:p>
            <a:r>
              <a:rPr lang="fi-FI" b="1" dirty="0"/>
              <a:t>3.  Tyytyväisyys palveluun ja arvio vaikutuksista: kysely nuorille – talvi19-20</a:t>
            </a:r>
            <a:endParaRPr lang="fi-FI" dirty="0"/>
          </a:p>
        </p:txBody>
      </p:sp>
      <p:sp>
        <p:nvSpPr>
          <p:cNvPr id="3" name="Sisällön paikkamerkki 2">
            <a:extLst>
              <a:ext uri="{FF2B5EF4-FFF2-40B4-BE49-F238E27FC236}">
                <a16:creationId xmlns:a16="http://schemas.microsoft.com/office/drawing/2014/main" id="{F596DE3E-D784-4F24-BFAD-C47271116E6C}"/>
              </a:ext>
            </a:extLst>
          </p:cNvPr>
          <p:cNvSpPr>
            <a:spLocks noGrp="1"/>
          </p:cNvSpPr>
          <p:nvPr>
            <p:ph idx="1"/>
          </p:nvPr>
        </p:nvSpPr>
        <p:spPr/>
        <p:txBody>
          <a:bodyPr>
            <a:normAutofit lnSpcReduction="10000"/>
          </a:bodyPr>
          <a:lstStyle/>
          <a:p>
            <a:pPr marL="0" indent="0">
              <a:buNone/>
            </a:pPr>
            <a:r>
              <a:rPr lang="fi-FI" dirty="0"/>
              <a:t>Tyytyväisyys</a:t>
            </a:r>
          </a:p>
          <a:p>
            <a:pPr marL="0" indent="0">
              <a:buNone/>
            </a:pPr>
            <a:r>
              <a:rPr lang="fi-FI" dirty="0"/>
              <a:t>- Tila, paikka, aika (aukioloajat), varustus, välineet (infrastruktuuri)</a:t>
            </a:r>
            <a:br>
              <a:rPr lang="fi-FI" dirty="0"/>
            </a:br>
            <a:r>
              <a:rPr lang="fi-FI" dirty="0"/>
              <a:t>-Ilmapiiri, hyväksyntä, arvostus, vaikutusmahdollisuudet, yhdenvertaisuus, ulkopuolisuus</a:t>
            </a:r>
            <a:br>
              <a:rPr lang="fi-FI" dirty="0"/>
            </a:br>
            <a:r>
              <a:rPr lang="fi-FI" dirty="0"/>
              <a:t>- Toiminta, aktiviteetit, tapahtumat</a:t>
            </a:r>
            <a:br>
              <a:rPr lang="fi-FI" dirty="0"/>
            </a:br>
            <a:r>
              <a:rPr lang="fi-FI" dirty="0"/>
              <a:t>- Miten tärkeänä pidetään</a:t>
            </a:r>
            <a:br>
              <a:rPr lang="fi-FI" dirty="0"/>
            </a:br>
            <a:br>
              <a:rPr lang="fi-FI" dirty="0"/>
            </a:br>
            <a:r>
              <a:rPr lang="fi-FI" dirty="0"/>
              <a:t>Vaikutukset</a:t>
            </a:r>
          </a:p>
          <a:p>
            <a:pPr marL="0" indent="0">
              <a:buNone/>
            </a:pPr>
            <a:r>
              <a:rPr lang="fi-FI" dirty="0"/>
              <a:t>- Huomiointi, hyväksyntä, arvostus</a:t>
            </a:r>
            <a:br>
              <a:rPr lang="fi-FI" dirty="0"/>
            </a:br>
            <a:r>
              <a:rPr lang="fi-FI" dirty="0"/>
              <a:t>- Yksinäisyys, kaverit, ystävät</a:t>
            </a:r>
            <a:br>
              <a:rPr lang="fi-FI" dirty="0"/>
            </a:br>
            <a:r>
              <a:rPr lang="fi-FI" dirty="0"/>
              <a:t>- Oma kokemus oppimisesta ja vaikuttamisesta</a:t>
            </a:r>
            <a:br>
              <a:rPr lang="fi-FI" dirty="0"/>
            </a:br>
            <a:r>
              <a:rPr lang="fi-FI" dirty="0"/>
              <a:t>- Tieto ja neuvonta</a:t>
            </a:r>
            <a:br>
              <a:rPr lang="fi-FI" dirty="0"/>
            </a:br>
            <a:r>
              <a:rPr lang="fi-FI" dirty="0"/>
              <a:t>- Merkitys itsenäistymiselle (ja muille elämän osa-alueille)</a:t>
            </a:r>
          </a:p>
          <a:p>
            <a:pPr lvl="1"/>
            <a:endParaRPr lang="fi-FI" dirty="0"/>
          </a:p>
        </p:txBody>
      </p:sp>
    </p:spTree>
    <p:extLst>
      <p:ext uri="{BB962C8B-B14F-4D97-AF65-F5344CB8AC3E}">
        <p14:creationId xmlns:p14="http://schemas.microsoft.com/office/powerpoint/2010/main" val="3773804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F596DE3E-D784-4F24-BFAD-C47271116E6C}"/>
              </a:ext>
            </a:extLst>
          </p:cNvPr>
          <p:cNvSpPr>
            <a:spLocks noGrp="1"/>
          </p:cNvSpPr>
          <p:nvPr>
            <p:ph idx="1"/>
          </p:nvPr>
        </p:nvSpPr>
        <p:spPr>
          <a:xfrm>
            <a:off x="494252" y="1825625"/>
            <a:ext cx="9446703" cy="1603375"/>
          </a:xfrm>
        </p:spPr>
        <p:txBody>
          <a:bodyPr>
            <a:normAutofit/>
          </a:bodyPr>
          <a:lstStyle/>
          <a:p>
            <a:pPr marL="0" indent="0">
              <a:buNone/>
            </a:pPr>
            <a:r>
              <a:rPr lang="fi-FI" dirty="0"/>
              <a:t>4. Yhdenvertaisuuskartoitukset (tulossa marraskuusta 2019 alkaen)</a:t>
            </a:r>
          </a:p>
          <a:p>
            <a:pPr marL="0" indent="0">
              <a:buNone/>
            </a:pPr>
            <a:br>
              <a:rPr lang="fi-FI" dirty="0"/>
            </a:br>
            <a:r>
              <a:rPr lang="fi-FI" dirty="0"/>
              <a:t>5. Toiminnallisen tehokkuuden tunnusluku (muodostuu edellisten pohjalta) (kevät 2020)</a:t>
            </a:r>
          </a:p>
        </p:txBody>
      </p:sp>
      <p:sp>
        <p:nvSpPr>
          <p:cNvPr id="4" name="Sisällön paikkamerkki 2">
            <a:extLst>
              <a:ext uri="{FF2B5EF4-FFF2-40B4-BE49-F238E27FC236}">
                <a16:creationId xmlns:a16="http://schemas.microsoft.com/office/drawing/2014/main" id="{8ED490EF-8FB3-43E3-8599-08D687503045}"/>
              </a:ext>
            </a:extLst>
          </p:cNvPr>
          <p:cNvSpPr txBox="1">
            <a:spLocks/>
          </p:cNvSpPr>
          <p:nvPr/>
        </p:nvSpPr>
        <p:spPr>
          <a:xfrm>
            <a:off x="494252" y="3429000"/>
            <a:ext cx="5456338" cy="22173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sz="1800" dirty="0"/>
              <a:t>Anu Gretschel</a:t>
            </a:r>
          </a:p>
          <a:p>
            <a:pPr marL="0" indent="0">
              <a:buFont typeface="Arial" panose="020B0604020202020204" pitchFamily="34" charset="0"/>
              <a:buNone/>
            </a:pPr>
            <a:r>
              <a:rPr lang="fi-FI" sz="1800" dirty="0"/>
              <a:t>Erikoistutkija</a:t>
            </a:r>
          </a:p>
          <a:p>
            <a:pPr marL="0" indent="0">
              <a:buFont typeface="Arial" panose="020B0604020202020204" pitchFamily="34" charset="0"/>
              <a:buNone/>
            </a:pPr>
            <a:r>
              <a:rPr lang="fi-FI" sz="1800" dirty="0"/>
              <a:t>FT</a:t>
            </a:r>
          </a:p>
          <a:p>
            <a:pPr marL="0" indent="0">
              <a:buFont typeface="Arial" panose="020B0604020202020204" pitchFamily="34" charset="0"/>
              <a:buNone/>
            </a:pPr>
            <a:r>
              <a:rPr lang="fi-FI" sz="1800" dirty="0"/>
              <a:t>anu.gretschel@nuorisotutkimus.fi</a:t>
            </a:r>
          </a:p>
          <a:p>
            <a:pPr marL="0" indent="0">
              <a:buFont typeface="Arial" panose="020B0604020202020204" pitchFamily="34" charset="0"/>
              <a:buNone/>
            </a:pPr>
            <a:r>
              <a:rPr lang="fi-FI" sz="1800" dirty="0"/>
              <a:t>040 516 9189</a:t>
            </a:r>
          </a:p>
          <a:p>
            <a:endParaRPr lang="fi-FI" dirty="0"/>
          </a:p>
        </p:txBody>
      </p:sp>
    </p:spTree>
    <p:extLst>
      <p:ext uri="{BB962C8B-B14F-4D97-AF65-F5344CB8AC3E}">
        <p14:creationId xmlns:p14="http://schemas.microsoft.com/office/powerpoint/2010/main" val="4002190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505603-9E1D-47F7-8D9C-B1DD1F7C8C44}"/>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F596DE3E-D784-4F24-BFAD-C47271116E6C}"/>
              </a:ext>
            </a:extLst>
          </p:cNvPr>
          <p:cNvSpPr>
            <a:spLocks noGrp="1"/>
          </p:cNvSpPr>
          <p:nvPr>
            <p:ph idx="1"/>
          </p:nvPr>
        </p:nvSpPr>
        <p:spPr/>
        <p:txBody>
          <a:bodyPr>
            <a:normAutofit/>
          </a:bodyPr>
          <a:lstStyle/>
          <a:p>
            <a:r>
              <a:rPr lang="fi-FI" dirty="0">
                <a:hlinkClick r:id="rId2"/>
              </a:rPr>
              <a:t>https://www.nuorisotutkimusseura.fi/hankkeet/avoimen-nuorisotyon-arviointivalineen-kayttoonotto</a:t>
            </a:r>
            <a:r>
              <a:rPr lang="fi-FI" dirty="0"/>
              <a:t> </a:t>
            </a:r>
          </a:p>
          <a:p>
            <a:endParaRPr lang="fi-FI" dirty="0"/>
          </a:p>
          <a:p>
            <a:r>
              <a:rPr lang="fi-FI" dirty="0"/>
              <a:t>Haasteet / huomiot</a:t>
            </a:r>
          </a:p>
          <a:p>
            <a:pPr lvl="1"/>
            <a:r>
              <a:rPr lang="fi-FI" dirty="0"/>
              <a:t>Linkittyminen muuhun kehittämiseen – tarve riippuu kaupungin tilanteesta </a:t>
            </a:r>
          </a:p>
          <a:p>
            <a:pPr lvl="1"/>
            <a:r>
              <a:rPr lang="fi-FI" dirty="0"/>
              <a:t>Pilotissa ei vielä selkeää näkymään eteenpäin, kun ensi kertaa tehdään, testaamisen sietäminen </a:t>
            </a:r>
          </a:p>
          <a:p>
            <a:pPr lvl="1"/>
            <a:r>
              <a:rPr lang="fi-FI" dirty="0"/>
              <a:t>Henkilökunnan arviointi, ilman että arvioidaan nuorten mielipidettä tms. on osoittautunut kohtuullisen vaikeaksi kun ei olla totuttu vastaavaan arviointiin. </a:t>
            </a:r>
          </a:p>
          <a:p>
            <a:pPr lvl="1"/>
            <a:endParaRPr lang="fi-FI" dirty="0"/>
          </a:p>
          <a:p>
            <a:endParaRPr lang="fi-FI" dirty="0"/>
          </a:p>
          <a:p>
            <a:endParaRPr lang="fi-FI" dirty="0"/>
          </a:p>
        </p:txBody>
      </p:sp>
    </p:spTree>
    <p:extLst>
      <p:ext uri="{BB962C8B-B14F-4D97-AF65-F5344CB8AC3E}">
        <p14:creationId xmlns:p14="http://schemas.microsoft.com/office/powerpoint/2010/main" val="265397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505603-9E1D-47F7-8D9C-B1DD1F7C8C44}"/>
              </a:ext>
            </a:extLst>
          </p:cNvPr>
          <p:cNvSpPr>
            <a:spLocks noGrp="1"/>
          </p:cNvSpPr>
          <p:nvPr>
            <p:ph type="title"/>
          </p:nvPr>
        </p:nvSpPr>
        <p:spPr/>
        <p:txBody>
          <a:bodyPr/>
          <a:lstStyle/>
          <a:p>
            <a:r>
              <a:rPr lang="fi-FI" dirty="0"/>
              <a:t>Tulevaisuus </a:t>
            </a:r>
          </a:p>
        </p:txBody>
      </p:sp>
      <p:sp>
        <p:nvSpPr>
          <p:cNvPr id="3" name="Sisällön paikkamerkki 2">
            <a:extLst>
              <a:ext uri="{FF2B5EF4-FFF2-40B4-BE49-F238E27FC236}">
                <a16:creationId xmlns:a16="http://schemas.microsoft.com/office/drawing/2014/main" id="{F596DE3E-D784-4F24-BFAD-C47271116E6C}"/>
              </a:ext>
            </a:extLst>
          </p:cNvPr>
          <p:cNvSpPr>
            <a:spLocks noGrp="1"/>
          </p:cNvSpPr>
          <p:nvPr>
            <p:ph idx="1"/>
          </p:nvPr>
        </p:nvSpPr>
        <p:spPr/>
        <p:txBody>
          <a:bodyPr>
            <a:normAutofit/>
          </a:bodyPr>
          <a:lstStyle/>
          <a:p>
            <a:r>
              <a:rPr lang="fi-FI" dirty="0"/>
              <a:t>Lounais-Suomen osalta uusi kierros käynnistyy mahdollisesti syksyllä 2020</a:t>
            </a:r>
          </a:p>
          <a:p>
            <a:pPr lvl="1"/>
            <a:r>
              <a:rPr lang="fi-FI" dirty="0"/>
              <a:t>Rahoitus? </a:t>
            </a:r>
          </a:p>
          <a:p>
            <a:pPr lvl="1"/>
            <a:r>
              <a:rPr lang="fi-FI"/>
              <a:t>Vetäjäkunnat? </a:t>
            </a:r>
          </a:p>
          <a:p>
            <a:r>
              <a:rPr lang="fi-FI" dirty="0"/>
              <a:t>Alkaako muualla Suomessa myös, sen aika näyttää. </a:t>
            </a:r>
          </a:p>
        </p:txBody>
      </p:sp>
    </p:spTree>
    <p:extLst>
      <p:ext uri="{BB962C8B-B14F-4D97-AF65-F5344CB8AC3E}">
        <p14:creationId xmlns:p14="http://schemas.microsoft.com/office/powerpoint/2010/main" val="263356467"/>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TotalTime>
  <Words>412</Words>
  <Application>Microsoft Office PowerPoint</Application>
  <PresentationFormat>Laajakuva</PresentationFormat>
  <Paragraphs>47</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Trebuchet MS</vt:lpstr>
      <vt:lpstr>Wingdings 3</vt:lpstr>
      <vt:lpstr>Pinta</vt:lpstr>
      <vt:lpstr>  Avoimen nuorisotyön arviointivälineen käyttöönotto (2018–2020)</vt:lpstr>
      <vt:lpstr>Perusfaktat </vt:lpstr>
      <vt:lpstr>Käytännössä </vt:lpstr>
      <vt:lpstr>1. Palvelun käyttöaste: selosteen kirjoittaminen</vt:lpstr>
      <vt:lpstr>2. Palvelujen tarpeisiin vastaavuus: Vuorovaikutteisen keskustelupäivän järjestäminen</vt:lpstr>
      <vt:lpstr>3.  Tyytyväisyys palveluun ja arvio vaikutuksista: kysely nuorille – talvi19-20</vt:lpstr>
      <vt:lpstr>PowerPoint-esitys</vt:lpstr>
      <vt:lpstr>PowerPoint-esitys</vt:lpstr>
      <vt:lpstr>Tulevaisuus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Avoimen nuorisotyön arviointivälineen käyttöönotto (2018–2020)</dc:title>
  <dc:creator>Katriina Rauman</dc:creator>
  <cp:lastModifiedBy>Katriina Rauman</cp:lastModifiedBy>
  <cp:revision>18</cp:revision>
  <dcterms:created xsi:type="dcterms:W3CDTF">2019-09-11T12:29:59Z</dcterms:created>
  <dcterms:modified xsi:type="dcterms:W3CDTF">2019-09-17T05:07:29Z</dcterms:modified>
</cp:coreProperties>
</file>