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9" r:id="rId4"/>
    <p:sldId id="258" r:id="rId5"/>
    <p:sldId id="259" r:id="rId6"/>
    <p:sldId id="268" r:id="rId7"/>
    <p:sldId id="266" r:id="rId8"/>
    <p:sldId id="260" r:id="rId9"/>
    <p:sldId id="262" r:id="rId10"/>
    <p:sldId id="261" r:id="rId11"/>
    <p:sldId id="263" r:id="rId12"/>
    <p:sldId id="264" r:id="rId13"/>
    <p:sldId id="265" r:id="rId14"/>
    <p:sldId id="267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5" d="100"/>
          <a:sy n="65" d="100"/>
        </p:scale>
        <p:origin x="700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F0F97-4590-4CCF-97E8-F6846EC31C83}" type="datetimeFigureOut">
              <a:rPr lang="fi-FI" smtClean="0"/>
              <a:t>21.1.2021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778DF8-79E2-4A5B-8D66-1402A1D6525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919252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F0F97-4590-4CCF-97E8-F6846EC31C83}" type="datetimeFigureOut">
              <a:rPr lang="fi-FI" smtClean="0"/>
              <a:t>21.1.2021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778DF8-79E2-4A5B-8D66-1402A1D6525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80803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s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F0F97-4590-4CCF-97E8-F6846EC31C83}" type="datetimeFigureOut">
              <a:rPr lang="fi-FI" smtClean="0"/>
              <a:t>21.1.2021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778DF8-79E2-4A5B-8D66-1402A1D65253}" type="slidenum">
              <a:rPr lang="fi-FI" smtClean="0"/>
              <a:t>‹#›</a:t>
            </a:fld>
            <a:endParaRPr lang="fi-FI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53677419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F0F97-4590-4CCF-97E8-F6846EC31C83}" type="datetimeFigureOut">
              <a:rPr lang="fi-FI" smtClean="0"/>
              <a:t>21.1.2021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778DF8-79E2-4A5B-8D66-1402A1D6525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1257642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ksen 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F0F97-4590-4CCF-97E8-F6846EC31C83}" type="datetimeFigureOut">
              <a:rPr lang="fi-FI" smtClean="0"/>
              <a:t>21.1.2021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778DF8-79E2-4A5B-8D66-1402A1D65253}" type="slidenum">
              <a:rPr lang="fi-FI" smtClean="0"/>
              <a:t>‹#›</a:t>
            </a:fld>
            <a:endParaRPr lang="fi-FI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70536481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osi tai epäto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F0F97-4590-4CCF-97E8-F6846EC31C83}" type="datetimeFigureOut">
              <a:rPr lang="fi-FI" smtClean="0"/>
              <a:t>21.1.2021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778DF8-79E2-4A5B-8D66-1402A1D6525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8998437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F0F97-4590-4CCF-97E8-F6846EC31C83}" type="datetimeFigureOut">
              <a:rPr lang="fi-FI" smtClean="0"/>
              <a:t>21.1.2021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778DF8-79E2-4A5B-8D66-1402A1D6525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8173225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F0F97-4590-4CCF-97E8-F6846EC31C83}" type="datetimeFigureOut">
              <a:rPr lang="fi-FI" smtClean="0"/>
              <a:t>21.1.2021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778DF8-79E2-4A5B-8D66-1402A1D6525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236761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F0F97-4590-4CCF-97E8-F6846EC31C83}" type="datetimeFigureOut">
              <a:rPr lang="fi-FI" smtClean="0"/>
              <a:t>21.1.2021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778DF8-79E2-4A5B-8D66-1402A1D6525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138530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F0F97-4590-4CCF-97E8-F6846EC31C83}" type="datetimeFigureOut">
              <a:rPr lang="fi-FI" smtClean="0"/>
              <a:t>21.1.2021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778DF8-79E2-4A5B-8D66-1402A1D6525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456786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F0F97-4590-4CCF-97E8-F6846EC31C83}" type="datetimeFigureOut">
              <a:rPr lang="fi-FI" smtClean="0"/>
              <a:t>21.1.2021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778DF8-79E2-4A5B-8D66-1402A1D6525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080980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F0F97-4590-4CCF-97E8-F6846EC31C83}" type="datetimeFigureOut">
              <a:rPr lang="fi-FI" smtClean="0"/>
              <a:t>21.1.2021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778DF8-79E2-4A5B-8D66-1402A1D6525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130818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F0F97-4590-4CCF-97E8-F6846EC31C83}" type="datetimeFigureOut">
              <a:rPr lang="fi-FI" smtClean="0"/>
              <a:t>21.1.2021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778DF8-79E2-4A5B-8D66-1402A1D6525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997241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F0F97-4590-4CCF-97E8-F6846EC31C83}" type="datetimeFigureOut">
              <a:rPr lang="fi-FI" smtClean="0"/>
              <a:t>21.1.2021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778DF8-79E2-4A5B-8D66-1402A1D6525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531697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F0F97-4590-4CCF-97E8-F6846EC31C83}" type="datetimeFigureOut">
              <a:rPr lang="fi-FI" smtClean="0"/>
              <a:t>21.1.2021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778DF8-79E2-4A5B-8D66-1402A1D6525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870216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F0F97-4590-4CCF-97E8-F6846EC31C83}" type="datetimeFigureOut">
              <a:rPr lang="fi-FI" smtClean="0"/>
              <a:t>21.1.2021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778DF8-79E2-4A5B-8D66-1402A1D6525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51030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DF0F97-4590-4CCF-97E8-F6846EC31C83}" type="datetimeFigureOut">
              <a:rPr lang="fi-FI" smtClean="0"/>
              <a:t>21.1.2021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C9778DF8-79E2-4A5B-8D66-1402A1D6525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649329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flinga.fi/s/FL34YEN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l"/>
            <a:r>
              <a:rPr lang="en-US" sz="3600" dirty="0" err="1" smtClean="0"/>
              <a:t>Nuorisotyön</a:t>
            </a:r>
            <a:r>
              <a:rPr lang="en-US" sz="3600" dirty="0" smtClean="0"/>
              <a:t> </a:t>
            </a:r>
            <a:r>
              <a:rPr lang="en-US" sz="3600" dirty="0" err="1" smtClean="0"/>
              <a:t>dokumentointijärjestelmän</a:t>
            </a:r>
            <a:r>
              <a:rPr lang="en-US" sz="3600" dirty="0" smtClean="0"/>
              <a:t> </a:t>
            </a:r>
            <a:r>
              <a:rPr lang="en-US" sz="3600" dirty="0" err="1" smtClean="0"/>
              <a:t>hyödyntäminen</a:t>
            </a:r>
            <a:r>
              <a:rPr lang="en-US" sz="3600" dirty="0" smtClean="0"/>
              <a:t> </a:t>
            </a:r>
            <a:r>
              <a:rPr lang="en-US" sz="3600" dirty="0" err="1" smtClean="0"/>
              <a:t>avoimen</a:t>
            </a:r>
            <a:r>
              <a:rPr lang="en-US" sz="3600" dirty="0" smtClean="0"/>
              <a:t> </a:t>
            </a:r>
            <a:r>
              <a:rPr lang="en-US" sz="3600" dirty="0" err="1" smtClean="0"/>
              <a:t>toiminnan</a:t>
            </a:r>
            <a:r>
              <a:rPr lang="en-US" sz="3600" dirty="0" smtClean="0"/>
              <a:t> </a:t>
            </a:r>
            <a:r>
              <a:rPr lang="en-US" sz="3600" dirty="0" err="1" smtClean="0"/>
              <a:t>kehittämisessä</a:t>
            </a:r>
            <a:r>
              <a:rPr lang="en-US" sz="3600" dirty="0" smtClean="0"/>
              <a:t>: </a:t>
            </a:r>
            <a:r>
              <a:rPr lang="en-US" sz="3600" dirty="0" err="1" smtClean="0"/>
              <a:t>Arviointitutkimus</a:t>
            </a:r>
            <a:endParaRPr lang="fi-FI" sz="3600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l"/>
            <a:r>
              <a:rPr lang="fi-FI" dirty="0" smtClean="0"/>
              <a:t>Ari Huotari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7728064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dirty="0" smtClean="0"/>
              <a:t>Vahvuudet: Mitä tulisi edelleen hyödyntää ja vahvistaa? </a:t>
            </a:r>
            <a:endParaRPr lang="fi-FI" dirty="0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i-FI" dirty="0" smtClean="0"/>
              <a:t>Vahvuudet:</a:t>
            </a:r>
            <a:endParaRPr lang="fi-FI" dirty="0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i-FI" dirty="0" err="1" smtClean="0"/>
              <a:t>Logookin</a:t>
            </a:r>
            <a:r>
              <a:rPr lang="fi-FI" dirty="0" smtClean="0"/>
              <a:t> käyttö on lisännyt keskustelun määrää tiimeissä </a:t>
            </a:r>
          </a:p>
          <a:p>
            <a:r>
              <a:rPr lang="fi-FI" dirty="0" smtClean="0"/>
              <a:t>Työn reflektio on nyt yleistynyt aiempaan verrattuna. Se nähdään olennaisena osana ammatillista nuorisotyötä. </a:t>
            </a:r>
          </a:p>
          <a:p>
            <a:r>
              <a:rPr lang="fi-FI" dirty="0" smtClean="0"/>
              <a:t>Reflektion kautta voi oppia muista työntekijöistä </a:t>
            </a:r>
          </a:p>
          <a:p>
            <a:r>
              <a:rPr lang="fi-FI" dirty="0" smtClean="0"/>
              <a:t>Uudempien ja hiljaisempien työntekijöiden ääni tulee paremmin kuulluksi </a:t>
            </a:r>
          </a:p>
          <a:p>
            <a:r>
              <a:rPr lang="fi-FI" dirty="0" smtClean="0"/>
              <a:t>Tiimit soveltuvat hyvin hiljaisen tiedon jakamiseen</a:t>
            </a:r>
            <a:endParaRPr lang="fi-FI" dirty="0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fi-FI" dirty="0" smtClean="0"/>
              <a:t>Vahvuudet:</a:t>
            </a:r>
            <a:endParaRPr lang="fi-FI" dirty="0"/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i-FI" dirty="0" smtClean="0"/>
              <a:t>Raportoinnille on annettu aikaa (15-20 minuuttia) </a:t>
            </a:r>
          </a:p>
          <a:p>
            <a:r>
              <a:rPr lang="fi-FI" dirty="0" smtClean="0"/>
              <a:t>Raportointi on herättänyt nuorisotyöntekijöitä pohtimaan nuorisotyön sisältöä ja laatua. </a:t>
            </a:r>
          </a:p>
          <a:p>
            <a:r>
              <a:rPr lang="fi-FI" dirty="0" smtClean="0"/>
              <a:t>Nuorisotyöntekijät haluavat kertoa avoimesta toiminnasta ulkopuolisille </a:t>
            </a:r>
          </a:p>
          <a:p>
            <a:r>
              <a:rPr lang="fi-FI" dirty="0" err="1" smtClean="0"/>
              <a:t>Logbookin</a:t>
            </a:r>
            <a:r>
              <a:rPr lang="fi-FI" dirty="0" smtClean="0"/>
              <a:t> aktiivinen käyttö (esim. tiedon etsimiseen) edesauttaa </a:t>
            </a:r>
            <a:r>
              <a:rPr lang="fi-FI" dirty="0" err="1" smtClean="0"/>
              <a:t>Logbookin</a:t>
            </a:r>
            <a:r>
              <a:rPr lang="fi-FI" dirty="0" smtClean="0"/>
              <a:t> hyödyntämisessä yleisesti. </a:t>
            </a:r>
          </a:p>
          <a:p>
            <a:r>
              <a:rPr lang="fi-FI" dirty="0" smtClean="0"/>
              <a:t>Edellisiin toimintakertoihin voi palata ja voi tarkastella, mitä muualla tapahtuu / miten asioita tehdään. 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277026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Heikkoudet: Mitä pitäisi korjata tai lieventää?</a:t>
            </a:r>
            <a:endParaRPr lang="fi-FI" dirty="0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i-FI" dirty="0" smtClean="0"/>
              <a:t>Heikkoudet:</a:t>
            </a:r>
            <a:endParaRPr lang="fi-FI" dirty="0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/>
        <p:txBody>
          <a:bodyPr>
            <a:noAutofit/>
          </a:bodyPr>
          <a:lstStyle/>
          <a:p>
            <a:r>
              <a:rPr lang="fi-FI" sz="1200" dirty="0" smtClean="0"/>
              <a:t>Edelleen on tiimejä, joissa raportointia ei hoideta yhdessä </a:t>
            </a:r>
          </a:p>
          <a:p>
            <a:r>
              <a:rPr lang="fi-FI" sz="1200" dirty="0" smtClean="0"/>
              <a:t>Usein tiimeissä tehdään useasta toiminnosta raportteja samalla kerralla. </a:t>
            </a:r>
          </a:p>
          <a:p>
            <a:r>
              <a:rPr lang="fi-FI" sz="1200" dirty="0" smtClean="0"/>
              <a:t>Kaikilla ohjaajilla ei ole reflektoiva </a:t>
            </a:r>
            <a:r>
              <a:rPr lang="fi-FI" sz="1200" dirty="0" smtClean="0"/>
              <a:t>työote (reflektio ei ehkä ole läsnä työn arjessa tai sitä ei </a:t>
            </a:r>
            <a:r>
              <a:rPr lang="fi-FI" sz="1200" smtClean="0"/>
              <a:t>toteuteta täysimääräisesti)</a:t>
            </a:r>
            <a:endParaRPr lang="fi-FI" sz="1200" dirty="0" smtClean="0"/>
          </a:p>
          <a:p>
            <a:r>
              <a:rPr lang="fi-FI" sz="1200" dirty="0" smtClean="0"/>
              <a:t>Reflektoinnissa ei päästä niin syvälle, kuin voisi päästä </a:t>
            </a:r>
          </a:p>
          <a:p>
            <a:r>
              <a:rPr lang="fi-FI" sz="1200" dirty="0" smtClean="0"/>
              <a:t>Reflektiosta on vaikeata kirjoittaa raportteihin </a:t>
            </a:r>
          </a:p>
          <a:p>
            <a:r>
              <a:rPr lang="fi-FI" sz="1200" dirty="0" smtClean="0"/>
              <a:t>Hiljaisesta tiedosta ei päädy raportteihin paljoakaan (esim. taitavasta toiminnasta kirjoitetaan harvoin) </a:t>
            </a:r>
          </a:p>
          <a:p>
            <a:r>
              <a:rPr lang="fi-FI" sz="1200" dirty="0" smtClean="0"/>
              <a:t>Reflektointi raporttien avulla muissa tilanteissa on harvinaista (esim. yhteiset palaverit) </a:t>
            </a:r>
          </a:p>
          <a:p>
            <a:r>
              <a:rPr lang="fi-FI" sz="1200" dirty="0" smtClean="0"/>
              <a:t>Ohjaajille ei ole selvää, miksi laadullisia raportteja kerätään</a:t>
            </a:r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fi-FI" dirty="0" smtClean="0"/>
              <a:t>Heikkoudet:</a:t>
            </a:r>
            <a:endParaRPr lang="fi-FI" dirty="0"/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/>
        <p:txBody>
          <a:bodyPr>
            <a:noAutofit/>
          </a:bodyPr>
          <a:lstStyle/>
          <a:p>
            <a:r>
              <a:rPr lang="fi-FI" sz="1200" dirty="0" smtClean="0"/>
              <a:t>Apukysymyksiä ei ole koettu kovin hyödyllisiksi reflektoinnissa </a:t>
            </a:r>
          </a:p>
          <a:p>
            <a:r>
              <a:rPr lang="fi-FI" sz="1200" dirty="0" smtClean="0"/>
              <a:t>Osa työntekijöistä ei käytä </a:t>
            </a:r>
            <a:r>
              <a:rPr lang="fi-FI" sz="1200" dirty="0" err="1" smtClean="0"/>
              <a:t>Logbookia</a:t>
            </a:r>
            <a:r>
              <a:rPr lang="fi-FI" sz="1200" dirty="0" smtClean="0"/>
              <a:t> esim. tiedon etsimiseen  </a:t>
            </a:r>
          </a:p>
          <a:p>
            <a:r>
              <a:rPr lang="fi-FI" sz="1200" dirty="0" smtClean="0"/>
              <a:t>Tiedon määrä, joka </a:t>
            </a:r>
            <a:r>
              <a:rPr lang="fi-FI" sz="1200" dirty="0" err="1" smtClean="0"/>
              <a:t>Logbookiin</a:t>
            </a:r>
            <a:r>
              <a:rPr lang="fi-FI" sz="1200" dirty="0" smtClean="0"/>
              <a:t> tallentuu on valtava: Tuntuu vaikealta aloittaa tiedon etsiminen </a:t>
            </a:r>
          </a:p>
          <a:p>
            <a:r>
              <a:rPr lang="fi-FI" sz="1200" dirty="0" smtClean="0"/>
              <a:t>Tapoja tehdä raportteja on yhtä paljon kuin raportin kirjoittajia. </a:t>
            </a:r>
          </a:p>
          <a:p>
            <a:r>
              <a:rPr lang="fi-FI" sz="1200" dirty="0" smtClean="0"/>
              <a:t>Laadullinen tieto jää usein määrällisen tiedon jalkoihin.  </a:t>
            </a:r>
          </a:p>
          <a:p>
            <a:r>
              <a:rPr lang="fi-FI" sz="1200" dirty="0" smtClean="0"/>
              <a:t>Nuorten sukupuolivaihtoehdot tulisi korjata (pitää olla vaihtoehto: en halua kertoa / määritellä): itsemäärittelyoikeus</a:t>
            </a:r>
          </a:p>
          <a:p>
            <a:r>
              <a:rPr lang="fi-FI" sz="1200" dirty="0" smtClean="0"/>
              <a:t>Koko organisaatiossa oli yksi henkilö, joka vastasi </a:t>
            </a:r>
            <a:r>
              <a:rPr lang="fi-FI" sz="1200" dirty="0" err="1" smtClean="0"/>
              <a:t>Logbook</a:t>
            </a:r>
            <a:r>
              <a:rPr lang="fi-FI" sz="1200" dirty="0" smtClean="0"/>
              <a:t>-tuesta ja koulutuksesta. </a:t>
            </a:r>
            <a:endParaRPr lang="fi-FI" sz="1200" dirty="0"/>
          </a:p>
          <a:p>
            <a:pPr marL="0" indent="0">
              <a:buNone/>
            </a:pPr>
            <a:endParaRPr lang="fi-FI" sz="1200" dirty="0"/>
          </a:p>
        </p:txBody>
      </p:sp>
    </p:spTree>
    <p:extLst>
      <p:ext uri="{BB962C8B-B14F-4D97-AF65-F5344CB8AC3E}">
        <p14:creationId xmlns:p14="http://schemas.microsoft.com/office/powerpoint/2010/main" val="8025073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Mahdollisuudet: mitä kannattaa hyödyntää tulevaisuudessa?</a:t>
            </a:r>
            <a:endParaRPr lang="fi-FI" dirty="0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i-FI" dirty="0" smtClean="0"/>
              <a:t>Mahdollisuudet:</a:t>
            </a:r>
            <a:endParaRPr lang="fi-FI" dirty="0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/>
        <p:txBody>
          <a:bodyPr>
            <a:normAutofit fontScale="77500" lnSpcReduction="20000"/>
          </a:bodyPr>
          <a:lstStyle/>
          <a:p>
            <a:r>
              <a:rPr lang="fi-FI" dirty="0" smtClean="0"/>
              <a:t>Nuorisotyön opetussuunnitelma voitaisiin jalkauttaa työntekijöiden keskuuteen </a:t>
            </a:r>
            <a:r>
              <a:rPr lang="fi-FI" dirty="0" err="1" smtClean="0"/>
              <a:t>Logbookin</a:t>
            </a:r>
            <a:r>
              <a:rPr lang="fi-FI" dirty="0" smtClean="0"/>
              <a:t> avulla </a:t>
            </a:r>
          </a:p>
          <a:p>
            <a:r>
              <a:rPr lang="fi-FI" dirty="0" smtClean="0"/>
              <a:t>Avointa toimintaa ja sen vaikutuksia ja vaikuttavuutta voidaan avata raporttien avulla </a:t>
            </a:r>
          </a:p>
          <a:p>
            <a:r>
              <a:rPr lang="fi-FI" dirty="0" smtClean="0"/>
              <a:t>Avoimen toiminnan laatua voidaan arvioida raporttien avulla niin tiimeissä kuin koko organisaatiossa</a:t>
            </a:r>
          </a:p>
          <a:p>
            <a:r>
              <a:rPr lang="fi-FI" dirty="0" smtClean="0"/>
              <a:t>Nuorisotyön ja avoimen toiminnan rooli nuorten elinympäristössä ja palveluverkostossa voidaan hahmottaa paremmin </a:t>
            </a:r>
          </a:p>
          <a:p>
            <a:r>
              <a:rPr lang="fi-FI" dirty="0" smtClean="0"/>
              <a:t>Kun työntekijät vaihtuvat, kaikki tieto ei vain häviä. </a:t>
            </a:r>
            <a:endParaRPr lang="fi-FI" dirty="0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fi-FI" dirty="0" smtClean="0"/>
              <a:t>Mahdollisuudet:</a:t>
            </a:r>
            <a:endParaRPr lang="fi-FI" dirty="0"/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/>
        <p:txBody>
          <a:bodyPr>
            <a:normAutofit fontScale="77500" lnSpcReduction="20000"/>
          </a:bodyPr>
          <a:lstStyle/>
          <a:p>
            <a:r>
              <a:rPr lang="fi-FI" dirty="0" smtClean="0"/>
              <a:t>Uudet työntekijät sosiaalistuvat uuteen työskentelykulttuuriin (tiedon johtaminen) </a:t>
            </a:r>
          </a:p>
          <a:p>
            <a:r>
              <a:rPr lang="fi-FI" dirty="0" smtClean="0"/>
              <a:t>Tähtimerkinnät auttavat esihenkilöitä hahmottamaan tehtyä työtä – tärkeää palautteen kannalta. </a:t>
            </a:r>
          </a:p>
          <a:p>
            <a:r>
              <a:rPr lang="fi-FI" dirty="0" smtClean="0"/>
              <a:t>Kerättyä laadullista tietoa voitaisiin hyödyntää nuorisotutkimuksessa. </a:t>
            </a:r>
          </a:p>
          <a:p>
            <a:r>
              <a:rPr lang="fi-FI" dirty="0" smtClean="0"/>
              <a:t>Keskustelu </a:t>
            </a:r>
            <a:r>
              <a:rPr lang="fi-FI" dirty="0" err="1" smtClean="0"/>
              <a:t>Logbookin</a:t>
            </a:r>
            <a:r>
              <a:rPr lang="fi-FI" dirty="0" smtClean="0"/>
              <a:t> käytöstä ja laadullisista raporteista vahvistaa henkilöstön sitoutumista </a:t>
            </a:r>
            <a:r>
              <a:rPr lang="fi-FI" dirty="0" err="1" smtClean="0"/>
              <a:t>Logbookin</a:t>
            </a:r>
            <a:r>
              <a:rPr lang="fi-FI" dirty="0" smtClean="0"/>
              <a:t> käyttöön. </a:t>
            </a:r>
          </a:p>
          <a:p>
            <a:r>
              <a:rPr lang="fi-FI" dirty="0" smtClean="0"/>
              <a:t>Hiljaisen tiedon hyödyntäminen on aikaa vievä prosessi: kaikki hyödyt ja edut eivät tule heti näkyville vaan ilmenevät myöhemmin. 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1201342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Uhat: valmistaudu ja tiedosta nämä</a:t>
            </a:r>
            <a:endParaRPr lang="fi-FI" dirty="0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i-FI" dirty="0" smtClean="0"/>
              <a:t>Uhat:</a:t>
            </a:r>
            <a:endParaRPr lang="fi-FI" dirty="0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fi-FI" dirty="0" smtClean="0"/>
              <a:t>Tiedon johtamiselle luodaan strategia, mutta sitä ei tehdä yhdessä henkilöstön kanssa tai se jää muiden projektien varjoon</a:t>
            </a:r>
          </a:p>
          <a:p>
            <a:r>
              <a:rPr lang="fi-FI" dirty="0" smtClean="0"/>
              <a:t>Koronapandemia vie nuorisotyöltä resursseja ja tiedon johtamiselle ei suuntaudu resursseja sen vuoksi. </a:t>
            </a:r>
            <a:endParaRPr lang="fi-FI" dirty="0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fi-FI" dirty="0" smtClean="0"/>
              <a:t>Uhat:</a:t>
            </a:r>
            <a:endParaRPr lang="fi-FI" dirty="0"/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/>
        <p:txBody>
          <a:bodyPr>
            <a:normAutofit/>
          </a:bodyPr>
          <a:lstStyle/>
          <a:p>
            <a:r>
              <a:rPr lang="fi-FI" dirty="0" err="1" smtClean="0"/>
              <a:t>Logbook</a:t>
            </a:r>
            <a:r>
              <a:rPr lang="fi-FI" dirty="0" smtClean="0"/>
              <a:t>-järjestelmää ei enää tueta tai muut kaupungit / kunnat lopettavat sen käytön. </a:t>
            </a:r>
          </a:p>
          <a:p>
            <a:r>
              <a:rPr lang="fi-FI" dirty="0" smtClean="0"/>
              <a:t>Helsingin kaupunki on suuri organisaation: Millainen arvo tiedon johtamisella nuorisotyössä on suuressa kaupungissa? 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4314741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sz="6600" dirty="0" smtClean="0"/>
              <a:t>Kysymyksiä ja keskustelua</a:t>
            </a:r>
            <a:endParaRPr lang="fi-FI" sz="6600" dirty="0"/>
          </a:p>
        </p:txBody>
      </p:sp>
    </p:spTree>
    <p:extLst>
      <p:ext uri="{BB962C8B-B14F-4D97-AF65-F5344CB8AC3E}">
        <p14:creationId xmlns:p14="http://schemas.microsoft.com/office/powerpoint/2010/main" val="21487710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Kuka minä olen?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Ari Huotari</a:t>
            </a:r>
          </a:p>
          <a:p>
            <a:r>
              <a:rPr lang="fi-FI" dirty="0" smtClean="0"/>
              <a:t>Yhteisöpedagogi (Ylempi AMK)</a:t>
            </a:r>
          </a:p>
          <a:p>
            <a:r>
              <a:rPr lang="fi-FI" dirty="0" smtClean="0"/>
              <a:t>Nuorisotyön ja sosiaalialan erilaiset tehtävät</a:t>
            </a:r>
          </a:p>
          <a:p>
            <a:pPr lvl="1"/>
            <a:r>
              <a:rPr lang="fi-FI" dirty="0" smtClean="0"/>
              <a:t>Pelikulttuuriin liittyvä nuorisotyö: pelit ja pelinkehitys</a:t>
            </a:r>
          </a:p>
          <a:p>
            <a:r>
              <a:rPr lang="fi-FI" dirty="0" smtClean="0"/>
              <a:t>Tällä hetkellä työskentelen Helsingin kaupungin Työllisyyspalveluissa, Digirasti-hankkeessa projektikoordinaattorina</a:t>
            </a:r>
          </a:p>
          <a:p>
            <a:r>
              <a:rPr lang="fi-FI" dirty="0" smtClean="0"/>
              <a:t>Helsinkiläinen (alun perin Savosta), 35-vuotias, nörtti, kaupunkisuunnitteluaktiivi, innostunut salilla käymisestä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860466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 smtClean="0"/>
              <a:t>Flinga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>
                <a:hlinkClick r:id="rId2"/>
              </a:rPr>
              <a:t>https://</a:t>
            </a:r>
            <a:r>
              <a:rPr lang="fi-FI" dirty="0" smtClean="0">
                <a:hlinkClick r:id="rId2"/>
              </a:rPr>
              <a:t>flinga.fi/s/FL34YEN</a:t>
            </a:r>
            <a:endParaRPr lang="fi-FI" dirty="0"/>
          </a:p>
          <a:p>
            <a:r>
              <a:rPr lang="fi-FI" dirty="0" smtClean="0"/>
              <a:t>Millaista tietoa teidän organisaatiossanne kerätään ja dokumentoidaan avoimessa nuorisotyössä?</a:t>
            </a:r>
          </a:p>
          <a:p>
            <a:r>
              <a:rPr lang="fi-FI" dirty="0" smtClean="0"/>
              <a:t>Miten hyvin dokumentoitu tieto toimii toiminnan laadun kehittämisessä?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7532071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Opinnäytetyöstä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i-FI" dirty="0" smtClean="0"/>
              <a:t>Idea opinnäytetyöhön tuli minulta – omat kokemukset nuorisotyön dokumentoinnista </a:t>
            </a:r>
            <a:r>
              <a:rPr lang="fi-FI" dirty="0" err="1" smtClean="0"/>
              <a:t>Logbookiin</a:t>
            </a:r>
            <a:r>
              <a:rPr lang="fi-FI" dirty="0" smtClean="0"/>
              <a:t> innostivat tutkimaan aihetta</a:t>
            </a:r>
            <a:endParaRPr lang="fi-FI" dirty="0"/>
          </a:p>
          <a:p>
            <a:r>
              <a:rPr lang="fi-FI" dirty="0" smtClean="0"/>
              <a:t>Opinnäytetyön tilaaja on Helsingin kaupungin Nuorisopalvelut</a:t>
            </a:r>
          </a:p>
          <a:p>
            <a:r>
              <a:rPr lang="fi-FI" dirty="0" smtClean="0"/>
              <a:t>Opinnäytetyöprosessi alkoi keväällä 2019. Opinnäytetyö valmistui lokakuussa 2020.</a:t>
            </a:r>
          </a:p>
          <a:p>
            <a:r>
              <a:rPr lang="fi-FI" dirty="0" smtClean="0"/>
              <a:t>Tavoitteena oli kehittää avoimen toiminnan raportointiprosessia käyttäjälähtöisesti, joka puolestaan auttaa arvioimaan ja kehittämään toimintaa.</a:t>
            </a:r>
          </a:p>
          <a:p>
            <a:r>
              <a:rPr lang="fi-FI" dirty="0" smtClean="0"/>
              <a:t>Arviointitutkimus: tarveanalyysia soveltaen</a:t>
            </a:r>
          </a:p>
          <a:p>
            <a:r>
              <a:rPr lang="fi-FI" dirty="0" smtClean="0"/>
              <a:t>Tutkimuksellisesti halusin selvittää:</a:t>
            </a:r>
          </a:p>
          <a:p>
            <a:pPr lvl="1"/>
            <a:r>
              <a:rPr lang="fi-FI" dirty="0" smtClean="0"/>
              <a:t>Miten raportointiprosessi tukee kokemusten reflektointia ja hiljaisen tiedon jakamista avoimessa toiminnassa? </a:t>
            </a:r>
          </a:p>
          <a:p>
            <a:pPr lvl="1"/>
            <a:r>
              <a:rPr lang="fi-FI" dirty="0" smtClean="0"/>
              <a:t>Millaisia mahdollisia esteitä kokemusten reflektiolle ja hiljaisen tiedon jakamiselle on?</a:t>
            </a:r>
          </a:p>
          <a:p>
            <a:pPr lvl="1"/>
            <a:r>
              <a:rPr lang="fi-FI" dirty="0" smtClean="0"/>
              <a:t>Kuinka hyvin raportteja voidaan hyödyntää eri yhteyksissä avoimen toiminnan kehittämisessä?</a:t>
            </a:r>
          </a:p>
        </p:txBody>
      </p:sp>
    </p:spTree>
    <p:extLst>
      <p:ext uri="{BB962C8B-B14F-4D97-AF65-F5344CB8AC3E}">
        <p14:creationId xmlns:p14="http://schemas.microsoft.com/office/powerpoint/2010/main" val="5105905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Opinnäytetyön käsitteistä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i-FI" dirty="0" smtClean="0"/>
              <a:t>Keskeiset käsitteet olivat reflektio ja hiljainen tieto </a:t>
            </a:r>
          </a:p>
          <a:p>
            <a:r>
              <a:rPr lang="fi-FI" b="1" dirty="0" smtClean="0"/>
              <a:t>Hiljainen tieto </a:t>
            </a:r>
            <a:r>
              <a:rPr lang="fi-FI" dirty="0" smtClean="0"/>
              <a:t>(engl. </a:t>
            </a:r>
            <a:r>
              <a:rPr lang="fi-FI" dirty="0" err="1"/>
              <a:t>t</a:t>
            </a:r>
            <a:r>
              <a:rPr lang="fi-FI" dirty="0" err="1" smtClean="0"/>
              <a:t>acit</a:t>
            </a:r>
            <a:r>
              <a:rPr lang="fi-FI" dirty="0" smtClean="0"/>
              <a:t> </a:t>
            </a:r>
            <a:r>
              <a:rPr lang="fi-FI" dirty="0" err="1" smtClean="0"/>
              <a:t>knowledge</a:t>
            </a:r>
            <a:r>
              <a:rPr lang="fi-FI" dirty="0" smtClean="0"/>
              <a:t>: </a:t>
            </a:r>
            <a:r>
              <a:rPr lang="fi-FI" dirty="0" err="1" smtClean="0"/>
              <a:t>Polanyi</a:t>
            </a:r>
            <a:r>
              <a:rPr lang="fi-FI" dirty="0" smtClean="0"/>
              <a:t>, </a:t>
            </a:r>
            <a:r>
              <a:rPr lang="fi-FI" dirty="0" err="1" smtClean="0"/>
              <a:t>Nonaka</a:t>
            </a:r>
            <a:r>
              <a:rPr lang="fi-FI" dirty="0" smtClean="0"/>
              <a:t> &amp; </a:t>
            </a:r>
            <a:r>
              <a:rPr lang="fi-FI" dirty="0" err="1" smtClean="0"/>
              <a:t>Takeuchi</a:t>
            </a:r>
            <a:r>
              <a:rPr lang="fi-FI" dirty="0" smtClean="0"/>
              <a:t>, Virtainlahti ym.):</a:t>
            </a:r>
            <a:r>
              <a:rPr lang="fi-FI" b="1" dirty="0" smtClean="0"/>
              <a:t> </a:t>
            </a:r>
            <a:r>
              <a:rPr lang="fi-FI" dirty="0" smtClean="0"/>
              <a:t>Kokemukseen perustuva tiedon ulottuvuus. Hiljaista tietoa on vaikeaa, joskus jopa mahdotonta artikuloida. Ennakko-oletukset, aavistukset, tunteet ja uskomukset kuuluvat hiljaisen tiedon alueelle. </a:t>
            </a:r>
            <a:r>
              <a:rPr lang="fi-FI" b="1" dirty="0" smtClean="0"/>
              <a:t>Taitava toiminta </a:t>
            </a:r>
            <a:r>
              <a:rPr lang="fi-FI" dirty="0" smtClean="0"/>
              <a:t>on hyvä esimerkki tilanteesta, jossa hiljainen tieto on läsnä. Hiljaisen tiedon vastakohtana voidaan pitää eksplisiittistä, näkyvää tietoa, joka voidaan artikuloida helposti (esim. dokumentit, kirjoitukset, tilastot yms.) </a:t>
            </a:r>
          </a:p>
          <a:p>
            <a:r>
              <a:rPr lang="fi-FI" b="1" dirty="0" smtClean="0"/>
              <a:t>Nuorisotyö pohjautuu paljon hiljaiseen tietoon (Kiilakoski). </a:t>
            </a:r>
            <a:r>
              <a:rPr lang="fi-FI" dirty="0" smtClean="0"/>
              <a:t>Nuorisotyössä korostuu kokemukset ja kokemuksellisuus. Nuorisotyöntekijöiden voi olla hankala muodostaa yhteisesti vahvistettua käsitystä siitä, mitä ja miksi he tekevät.</a:t>
            </a:r>
          </a:p>
        </p:txBody>
      </p:sp>
    </p:spTree>
    <p:extLst>
      <p:ext uri="{BB962C8B-B14F-4D97-AF65-F5344CB8AC3E}">
        <p14:creationId xmlns:p14="http://schemas.microsoft.com/office/powerpoint/2010/main" val="38282222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Opinnäytetyön käsitteistä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b="1" dirty="0" smtClean="0"/>
              <a:t>Reflektio: </a:t>
            </a:r>
            <a:r>
              <a:rPr lang="fi-FI" dirty="0" smtClean="0"/>
              <a:t>Reflektio on oleellinen osa kokemuksellista oppimista (</a:t>
            </a:r>
            <a:r>
              <a:rPr lang="fi-FI" dirty="0" err="1" smtClean="0"/>
              <a:t>Kolb</a:t>
            </a:r>
            <a:r>
              <a:rPr lang="fi-FI" dirty="0" smtClean="0"/>
              <a:t>). Reflektio tapahtuu yleensä toiminnan ja kokemusten jälkeen. Reflektion avulla kokemuksista voi oppia ja luoda uusia toimintamalleja vastaavan varalle. Reflektoidessa voi olla kriittinen: Mitä teemme väärin? Miksi emme ymmärrä jotakin tai miksi emme huomioineet jotakin</a:t>
            </a:r>
          </a:p>
          <a:p>
            <a:r>
              <a:rPr lang="fi-FI" b="1" dirty="0" smtClean="0"/>
              <a:t>Hiljaista tietoa voidaan tuoda näkyväksi reflektion kautta kirjoittamalla. </a:t>
            </a:r>
            <a:endParaRPr lang="fi-FI" b="1" dirty="0"/>
          </a:p>
        </p:txBody>
      </p:sp>
    </p:spTree>
    <p:extLst>
      <p:ext uri="{BB962C8B-B14F-4D97-AF65-F5344CB8AC3E}">
        <p14:creationId xmlns:p14="http://schemas.microsoft.com/office/powerpoint/2010/main" val="11228019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 smtClean="0"/>
              <a:t>The</a:t>
            </a:r>
            <a:r>
              <a:rPr lang="fi-FI" dirty="0" smtClean="0"/>
              <a:t> </a:t>
            </a:r>
            <a:r>
              <a:rPr lang="fi-FI" dirty="0" err="1" smtClean="0"/>
              <a:t>knowledge</a:t>
            </a:r>
            <a:r>
              <a:rPr lang="fi-FI" dirty="0" smtClean="0"/>
              <a:t> </a:t>
            </a:r>
            <a:r>
              <a:rPr lang="fi-FI" dirty="0" err="1" smtClean="0"/>
              <a:t>creation</a:t>
            </a:r>
            <a:r>
              <a:rPr lang="fi-FI" dirty="0" smtClean="0"/>
              <a:t> </a:t>
            </a:r>
            <a:r>
              <a:rPr lang="fi-FI" dirty="0" err="1" smtClean="0"/>
              <a:t>model</a:t>
            </a:r>
            <a:r>
              <a:rPr lang="fi-FI" dirty="0" smtClean="0"/>
              <a:t>, tiedon luomisen malli (</a:t>
            </a:r>
            <a:r>
              <a:rPr lang="fi-FI" dirty="0" err="1" smtClean="0"/>
              <a:t>Nonaka</a:t>
            </a:r>
            <a:r>
              <a:rPr lang="fi-FI" dirty="0" smtClean="0"/>
              <a:t> &amp; </a:t>
            </a:r>
            <a:r>
              <a:rPr lang="fi-FI" dirty="0" err="1" smtClean="0"/>
              <a:t>Takeuchi</a:t>
            </a:r>
            <a:r>
              <a:rPr lang="fi-FI" dirty="0" smtClean="0"/>
              <a:t>)</a:t>
            </a:r>
            <a:endParaRPr lang="fi-FI" dirty="0"/>
          </a:p>
        </p:txBody>
      </p:sp>
      <p:pic>
        <p:nvPicPr>
          <p:cNvPr id="4" name="Sisällön paikkamerkki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26058" y="1733755"/>
            <a:ext cx="5899220" cy="4466353"/>
          </a:xfrm>
        </p:spPr>
      </p:pic>
    </p:spTree>
    <p:extLst>
      <p:ext uri="{BB962C8B-B14F-4D97-AF65-F5344CB8AC3E}">
        <p14:creationId xmlns:p14="http://schemas.microsoft.com/office/powerpoint/2010/main" val="3222321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Miten keräsin tutkimusaineiston?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dirty="0" err="1" smtClean="0"/>
              <a:t>Webropol</a:t>
            </a:r>
            <a:r>
              <a:rPr lang="fi-FI" dirty="0" smtClean="0"/>
              <a:t>-kysely kaikille avointa toimintaa toteuttaville nuorisotyöntekijöille Helsingin kaupungilla (joulukuu 2019 – tammikuu 2020). </a:t>
            </a:r>
          </a:p>
          <a:p>
            <a:r>
              <a:rPr lang="fi-FI" dirty="0" smtClean="0"/>
              <a:t>Noin 200 potentiaalista vastaajaa, joista 45 vastasi.</a:t>
            </a:r>
          </a:p>
          <a:p>
            <a:r>
              <a:rPr lang="fi-FI" dirty="0" smtClean="0"/>
              <a:t>Kyselyn tavoitteena oli muodostaa esiymmärrys tutkimusaiheeseen ja vallitsevaan tilanteeseen: Kuinka hyvin ohjaajat voivat reflektoida toimintaa yhdessä, onko heidän mahdollista kirjoittaa arvokasta tietoa ylös, kuinka hyvin </a:t>
            </a:r>
            <a:r>
              <a:rPr lang="fi-FI" dirty="0" err="1" smtClean="0"/>
              <a:t>Logbookin</a:t>
            </a:r>
            <a:r>
              <a:rPr lang="fi-FI" dirty="0" smtClean="0"/>
              <a:t> käyttö ylipäätään sujuu yms. </a:t>
            </a:r>
          </a:p>
          <a:p>
            <a:r>
              <a:rPr lang="fi-FI" dirty="0" smtClean="0"/>
              <a:t>Pääasiallinen aineistonkeruumenetelmä: Ryhmähaastattelut (kevättalvi – kevät 2020). Yhteensä 3 pienryhmää haastateltiin. </a:t>
            </a:r>
          </a:p>
          <a:p>
            <a:r>
              <a:rPr lang="fi-FI" dirty="0" smtClean="0"/>
              <a:t>Tavoitteena oli syventää tutkimusaiheen ja tilanteen ymmärrystä kyselyn pohjalta. 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0017448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Kuinka materiaali analysoitiin?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dirty="0" smtClean="0"/>
              <a:t>Kyselyn aineisto analysoitiin määrällisin menetelmin (yhden muuttujan tarkastelut, jonkin verran ristiintaulukointia) </a:t>
            </a:r>
          </a:p>
          <a:p>
            <a:r>
              <a:rPr lang="fi-FI" dirty="0" smtClean="0"/>
              <a:t>Haastattelumateriaali (ja kyselyn avovastaukset) analysoitiin </a:t>
            </a:r>
            <a:r>
              <a:rPr lang="fi-FI" dirty="0" err="1" smtClean="0"/>
              <a:t>teemoittelemalla</a:t>
            </a:r>
            <a:r>
              <a:rPr lang="fi-FI" dirty="0" smtClean="0"/>
              <a:t>. Pääteemoiksi muodostuivat:</a:t>
            </a:r>
          </a:p>
          <a:p>
            <a:pPr lvl="1"/>
            <a:r>
              <a:rPr lang="fi-FI" dirty="0" smtClean="0"/>
              <a:t>Kokemuksellinen oppiminen avoimessa nuorisotyössä</a:t>
            </a:r>
          </a:p>
          <a:p>
            <a:pPr lvl="1"/>
            <a:r>
              <a:rPr lang="fi-FI" dirty="0" smtClean="0"/>
              <a:t>Tiedon jakaminen tiimeissä </a:t>
            </a:r>
          </a:p>
          <a:p>
            <a:pPr lvl="1"/>
            <a:r>
              <a:rPr lang="fi-FI" dirty="0" smtClean="0"/>
              <a:t>Avoin toiminta nuorisotyön hiljaisena tietona </a:t>
            </a:r>
          </a:p>
          <a:p>
            <a:pPr lvl="1"/>
            <a:r>
              <a:rPr lang="fi-FI" dirty="0" smtClean="0"/>
              <a:t>Tiedon johtaminen</a:t>
            </a:r>
          </a:p>
          <a:p>
            <a:pPr lvl="1"/>
            <a:r>
              <a:rPr lang="fi-FI" dirty="0" smtClean="0"/>
              <a:t>Muut koetut tarpeet ja huomiot </a:t>
            </a:r>
          </a:p>
          <a:p>
            <a:pPr lvl="1"/>
            <a:r>
              <a:rPr lang="fi-FI" dirty="0" smtClean="0"/>
              <a:t>Analyysin pohjalta tein vielä SWOT-analyysin. SWOT-analyysiin perustuen muodostin kehittämissuosituksia</a:t>
            </a:r>
            <a:r>
              <a:rPr lang="fi-FI" dirty="0"/>
              <a:t> </a:t>
            </a:r>
            <a:r>
              <a:rPr lang="fi-FI" b="1" dirty="0" smtClean="0"/>
              <a:t>raportointiprosessin</a:t>
            </a:r>
            <a:r>
              <a:rPr lang="fi-FI" dirty="0" smtClean="0"/>
              <a:t> kehittämiseksi.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0975380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inta">
  <a:themeElements>
    <a:clrScheme name="Pin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Pin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n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554</TotalTime>
  <Words>990</Words>
  <Application>Microsoft Office PowerPoint</Application>
  <PresentationFormat>Laajakuva</PresentationFormat>
  <Paragraphs>98</Paragraphs>
  <Slides>14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14</vt:i4>
      </vt:variant>
    </vt:vector>
  </HeadingPairs>
  <TitlesOfParts>
    <vt:vector size="18" baseType="lpstr">
      <vt:lpstr>Arial</vt:lpstr>
      <vt:lpstr>Trebuchet MS</vt:lpstr>
      <vt:lpstr>Wingdings 3</vt:lpstr>
      <vt:lpstr>Pinta</vt:lpstr>
      <vt:lpstr>Nuorisotyön dokumentointijärjestelmän hyödyntäminen avoimen toiminnan kehittämisessä: Arviointitutkimus</vt:lpstr>
      <vt:lpstr>Kuka minä olen?</vt:lpstr>
      <vt:lpstr>Flinga</vt:lpstr>
      <vt:lpstr>Opinnäytetyöstä</vt:lpstr>
      <vt:lpstr>Opinnäytetyön käsitteistä</vt:lpstr>
      <vt:lpstr>Opinnäytetyön käsitteistä</vt:lpstr>
      <vt:lpstr>The knowledge creation model, tiedon luomisen malli (Nonaka &amp; Takeuchi)</vt:lpstr>
      <vt:lpstr>Miten keräsin tutkimusaineiston?</vt:lpstr>
      <vt:lpstr>Kuinka materiaali analysoitiin?</vt:lpstr>
      <vt:lpstr>Vahvuudet: Mitä tulisi edelleen hyödyntää ja vahvistaa? </vt:lpstr>
      <vt:lpstr>Heikkoudet: Mitä pitäisi korjata tai lieventää?</vt:lpstr>
      <vt:lpstr>Mahdollisuudet: mitä kannattaa hyödyntää tulevaisuudessa?</vt:lpstr>
      <vt:lpstr>Uhat: valmistaudu ja tiedosta nämä</vt:lpstr>
      <vt:lpstr>Kysymyksiä ja keskustelua</vt:lpstr>
    </vt:vector>
  </TitlesOfParts>
  <Company>City of Helsinki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Utilizing a documentation system in the development of open youth work activities: Evaluation</dc:title>
  <dc:creator>Huotari Ari</dc:creator>
  <cp:lastModifiedBy>Huotari Ari</cp:lastModifiedBy>
  <cp:revision>79</cp:revision>
  <dcterms:created xsi:type="dcterms:W3CDTF">2020-12-11T12:29:25Z</dcterms:created>
  <dcterms:modified xsi:type="dcterms:W3CDTF">2021-01-21T11:16:03Z</dcterms:modified>
</cp:coreProperties>
</file>