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4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skinen Juha" initials="LJ" lastIdx="1" clrIdx="0">
    <p:extLst>
      <p:ext uri="{19B8F6BF-5375-455C-9EA6-DF929625EA0E}">
        <p15:presenceInfo xmlns:p15="http://schemas.microsoft.com/office/powerpoint/2012/main" userId="S::Juha.Leskinen@lahti.fi::1e1de8c5-c29b-4d39-a5ce-630fc6db0bc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&#228;ytt&#228;j&#228;\Desktop\Pilottikysely%20toiminnassa%20mukana%20oleville%20nuorille_Perusraportt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Ikä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77FD-4B61-8B57-42B3264EBF5C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77FD-4B61-8B57-42B3264EBF5C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77FD-4B61-8B57-42B3264EBF5C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77FD-4B61-8B57-42B3264EBF5C}"/>
              </c:ext>
            </c:extLst>
          </c:dPt>
          <c:dPt>
            <c:idx val="4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9-77FD-4B61-8B57-42B3264EBF5C}"/>
              </c:ext>
            </c:extLst>
          </c:dPt>
          <c:dPt>
            <c:idx val="5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B-77FD-4B61-8B57-42B3264EBF5C}"/>
              </c:ext>
            </c:extLst>
          </c:dPt>
          <c:dPt>
            <c:idx val="6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D-77FD-4B61-8B57-42B3264EBF5C}"/>
              </c:ext>
            </c:extLst>
          </c:dPt>
          <c:dPt>
            <c:idx val="7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F-77FD-4B61-8B57-42B3264EBF5C}"/>
              </c:ext>
            </c:extLst>
          </c:dPt>
          <c:dPt>
            <c:idx val="8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11-77FD-4B61-8B57-42B3264EBF5C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0%</a:t>
                    </a:r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7FD-4B61-8B57-42B3264EBF5C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8%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7FD-4B61-8B57-42B3264EBF5C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6%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7FD-4B61-8B57-42B3264EBF5C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23%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7FD-4B61-8B57-42B3264EBF5C}"/>
                </c:ext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25%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77FD-4B61-8B57-42B3264EBF5C}"/>
                </c:ext>
              </c:extLst>
            </c:dLbl>
            <c:dLbl>
              <c:idx val="5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20%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77FD-4B61-8B57-42B3264EBF5C}"/>
                </c:ext>
              </c:extLst>
            </c:dLbl>
            <c:dLbl>
              <c:idx val="6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7%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77FD-4B61-8B57-42B3264EBF5C}"/>
                </c:ext>
              </c:extLst>
            </c:dLbl>
            <c:dLbl>
              <c:idx val="7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5%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77FD-4B61-8B57-42B3264EBF5C}"/>
                </c:ext>
              </c:extLst>
            </c:dLbl>
            <c:dLbl>
              <c:idx val="8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6%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77FD-4B61-8B57-42B3264EBF5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'Ikä (3)'!$L$1:$L$9</c:f>
              <c:strCache>
                <c:ptCount val="9"/>
                <c:pt idx="0">
                  <c:v>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18+</c:v>
                </c:pt>
              </c:strCache>
            </c:strRef>
          </c:cat>
          <c:val>
            <c:numRef>
              <c:f>'Ikä (3)'!$N$1:$N$9</c:f>
              <c:numCache>
                <c:formatCode>0%</c:formatCode>
                <c:ptCount val="9"/>
                <c:pt idx="0">
                  <c:v>0</c:v>
                </c:pt>
                <c:pt idx="1">
                  <c:v>7.9999998211860657E-2</c:v>
                </c:pt>
                <c:pt idx="2">
                  <c:v>5.9999998658895493E-2</c:v>
                </c:pt>
                <c:pt idx="3">
                  <c:v>0.23000000417232513</c:v>
                </c:pt>
                <c:pt idx="4">
                  <c:v>0.25</c:v>
                </c:pt>
                <c:pt idx="5">
                  <c:v>0.20000000298023224</c:v>
                </c:pt>
                <c:pt idx="6">
                  <c:v>7.0000000298023224E-2</c:v>
                </c:pt>
                <c:pt idx="7">
                  <c:v>5.000000074505806E-2</c:v>
                </c:pt>
                <c:pt idx="8">
                  <c:v>5.9999998658895493E-2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7FD-4B61-8B57-42B3264EBF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380330"/>
        <c:axId val="37313480"/>
      </c:barChart>
      <c:catAx>
        <c:axId val="4338033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37313480"/>
        <c:crosses val="autoZero"/>
        <c:auto val="0"/>
        <c:lblAlgn val="ctr"/>
        <c:lblOffset val="100"/>
        <c:noMultiLvlLbl val="0"/>
      </c:catAx>
      <c:valAx>
        <c:axId val="37313480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4338033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Olen osallistunut toiminnan suunnitteluun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D852-442D-A3E8-F6EBDC89C1D8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852-442D-A3E8-F6EBDC89C1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'Olen osallistunut toiminna (14)'!$L$1</c:f>
            </c:multiLvlStrRef>
          </c:cat>
          <c:val>
            <c:numRef>
              <c:f>'Olen osallistunut toiminna (14)'!$P$1</c:f>
              <c:numCache>
                <c:formatCode>0.00</c:formatCode>
                <c:ptCount val="1"/>
                <c:pt idx="0">
                  <c:v>3.0088496208190918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52-442D-A3E8-F6EBDC89C1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67593"/>
        <c:axId val="55333900"/>
      </c:barChart>
      <c:catAx>
        <c:axId val="33767593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5333900"/>
        <c:crosses val="autoZero"/>
        <c:auto val="0"/>
        <c:lblAlgn val="ctr"/>
        <c:lblOffset val="100"/>
        <c:noMultiLvlLbl val="0"/>
      </c:catAx>
      <c:valAx>
        <c:axId val="55333900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33767593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Olen osallistunut toiminnan suunnitteluun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A6B5-43E1-B536-00DD2E6B4E99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6B5-43E1-B536-00DD2E6B4E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'Olen osallistunut toiminna (14)'!$L$1</c:f>
            </c:multiLvlStrRef>
          </c:cat>
          <c:val>
            <c:numRef>
              <c:f>'Olen osallistunut toiminna (14)'!$P$1</c:f>
              <c:numCache>
                <c:formatCode>0.00</c:formatCode>
                <c:ptCount val="1"/>
                <c:pt idx="0">
                  <c:v>3.0088496208190918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B5-43E1-B536-00DD2E6B4E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767593"/>
        <c:axId val="55333900"/>
      </c:barChart>
      <c:catAx>
        <c:axId val="33767593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5333900"/>
        <c:crosses val="autoZero"/>
        <c:auto val="0"/>
        <c:lblAlgn val="ctr"/>
        <c:lblOffset val="100"/>
        <c:noMultiLvlLbl val="0"/>
      </c:catAx>
      <c:valAx>
        <c:axId val="55333900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33767593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Nuorisotilalla tunnen kuuluvani porukkaan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9E3B-4E5B-9C67-F10D14E17964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E3B-4E5B-9C67-F10D14E179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'Nuorisotilalla tunnen kuul (16)'!$L$1</c:f>
            </c:multiLvlStrRef>
          </c:cat>
          <c:val>
            <c:numRef>
              <c:f>'Nuorisotilalla tunnen kuul (16)'!$P$1</c:f>
              <c:numCache>
                <c:formatCode>0.00</c:formatCode>
                <c:ptCount val="1"/>
                <c:pt idx="0">
                  <c:v>4.3938055038452148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3B-4E5B-9C67-F10D14E179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09916"/>
        <c:axId val="47308345"/>
      </c:barChart>
      <c:catAx>
        <c:axId val="1330991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47308345"/>
        <c:crosses val="autoZero"/>
        <c:auto val="0"/>
        <c:lblAlgn val="ctr"/>
        <c:lblOffset val="100"/>
        <c:noMultiLvlLbl val="0"/>
      </c:catAx>
      <c:valAx>
        <c:axId val="47308345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1330991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Nuorisotilalla tapaan kavereitani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7977-4603-A94E-3097C021E923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977-4603-A94E-3097C021E92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'Nuorisotilalla tapaan kave (17)'!$L$1</c:f>
            </c:multiLvlStrRef>
          </c:cat>
          <c:val>
            <c:numRef>
              <c:f>'Nuorisotilalla tapaan kave (17)'!$P$1</c:f>
              <c:numCache>
                <c:formatCode>0.00</c:formatCode>
                <c:ptCount val="1"/>
                <c:pt idx="0">
                  <c:v>4.7035398483276367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77-4603-A94E-3097C021E9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682941"/>
        <c:axId val="62131959"/>
      </c:barChart>
      <c:catAx>
        <c:axId val="6468294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2131959"/>
        <c:crosses val="autoZero"/>
        <c:auto val="0"/>
        <c:lblAlgn val="ctr"/>
        <c:lblOffset val="100"/>
        <c:noMultiLvlLbl val="0"/>
      </c:catAx>
      <c:valAx>
        <c:axId val="62131959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6468294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Nuorisotilalta voin löytää uusia kavereita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CD7A-42DD-8F02-11574C80101D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D7A-42DD-8F02-11574C8010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'Nuorisotilalta voin löytää (18)'!$L$1</c:f>
            </c:multiLvlStrRef>
          </c:cat>
          <c:val>
            <c:numRef>
              <c:f>'Nuorisotilalta voin löytää (18)'!$P$1</c:f>
              <c:numCache>
                <c:formatCode>0.00</c:formatCode>
                <c:ptCount val="1"/>
                <c:pt idx="0">
                  <c:v>3.9424779415130615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7A-42DD-8F02-11574C8010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005431"/>
        <c:axId val="6890190"/>
      </c:barChart>
      <c:catAx>
        <c:axId val="500543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890190"/>
        <c:crosses val="autoZero"/>
        <c:auto val="0"/>
        <c:lblAlgn val="ctr"/>
        <c:lblOffset val="100"/>
        <c:noMultiLvlLbl val="0"/>
      </c:catAx>
      <c:valAx>
        <c:axId val="6890190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500543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Olen löytänyt uusia kavereita nuorisotilalta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4938-45DB-A538-9BEF1FB4D0A7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938-45DB-A538-9BEF1FB4D0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'Olen löytänyt uusia kavere (19)'!$L$1</c:f>
            </c:multiLvlStrRef>
          </c:cat>
          <c:val>
            <c:numRef>
              <c:f>'Olen löytänyt uusia kavere (19)'!$P$1</c:f>
              <c:numCache>
                <c:formatCode>0.00</c:formatCode>
                <c:ptCount val="1"/>
                <c:pt idx="0">
                  <c:v>3.3761062622070313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38-45DB-A538-9BEF1FB4D0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4637196"/>
        <c:axId val="33805888"/>
      </c:barChart>
      <c:catAx>
        <c:axId val="5463719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33805888"/>
        <c:crosses val="autoZero"/>
        <c:auto val="0"/>
        <c:lblAlgn val="ctr"/>
        <c:lblOffset val="100"/>
        <c:noMultiLvlLbl val="0"/>
      </c:catAx>
      <c:valAx>
        <c:axId val="33805888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5463719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Minulla olisi vain vähän kavereita, jos en kävisi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22A2-48C6-AA7C-A2933C58AE8D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2A2-48C6-AA7C-A2933C58AE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'Minulla olisi vain vähän k (20)'!$L$1</c:f>
            </c:multiLvlStrRef>
          </c:cat>
          <c:val>
            <c:numRef>
              <c:f>'Minulla olisi vain vähän k (20)'!$P$1</c:f>
              <c:numCache>
                <c:formatCode>0.00</c:formatCode>
                <c:ptCount val="1"/>
                <c:pt idx="0">
                  <c:v>2.0840706825256348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A2-48C6-AA7C-A2933C58AE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93914"/>
        <c:axId val="4031947"/>
      </c:barChart>
      <c:catAx>
        <c:axId val="419391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4031947"/>
        <c:crosses val="autoZero"/>
        <c:auto val="0"/>
        <c:lblAlgn val="ctr"/>
        <c:lblOffset val="100"/>
        <c:noMultiLvlLbl val="0"/>
      </c:catAx>
      <c:valAx>
        <c:axId val="4031947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419391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Nuorisotalolla pätevät samat säännöt riippumatta siitä, ketkä ohjaajista ovat töissä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02E0-45CD-BBB0-9B34633F3F77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2E0-45CD-BBB0-9B34633F3F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'Nuorisotalolla pätevät sam (21)'!$L$1</c:f>
            </c:multiLvlStrRef>
          </c:cat>
          <c:val>
            <c:numRef>
              <c:f>'Nuorisotalolla pätevät sam (21)'!$P$1</c:f>
              <c:numCache>
                <c:formatCode>0.00</c:formatCode>
                <c:ptCount val="1"/>
                <c:pt idx="0">
                  <c:v>4.4823007583618164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E0-45CD-BBB0-9B34633F3F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00579"/>
        <c:axId val="25046513"/>
      </c:barChart>
      <c:catAx>
        <c:axId val="3600579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25046513"/>
        <c:crosses val="autoZero"/>
        <c:auto val="0"/>
        <c:lblAlgn val="ctr"/>
        <c:lblOffset val="100"/>
        <c:noMultiLvlLbl val="0"/>
      </c:catAx>
      <c:valAx>
        <c:axId val="2504651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3600579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Nuorisotalolla on turvallinen ilmapiiri riippumatta siitä, ketkä ohjaajista ovat töissä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965-4811-8D92-817412C863DD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965-4811-8D92-817412C863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'Nuorisotalolla on turvalli (22)'!$L$1</c:f>
            </c:multiLvlStrRef>
          </c:cat>
          <c:val>
            <c:numRef>
              <c:f>'Nuorisotalolla on turvalli (22)'!$P$1</c:f>
              <c:numCache>
                <c:formatCode>0.00</c:formatCode>
                <c:ptCount val="1"/>
                <c:pt idx="0">
                  <c:v>4.619469165802002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965-4811-8D92-817412C86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522085"/>
        <c:axId val="14969648"/>
      </c:barChart>
      <c:catAx>
        <c:axId val="4252208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4969648"/>
        <c:crosses val="autoZero"/>
        <c:auto val="0"/>
        <c:lblAlgn val="ctr"/>
        <c:lblOffset val="100"/>
        <c:noMultiLvlLbl val="0"/>
      </c:catAx>
      <c:valAx>
        <c:axId val="14969648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42522085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Luotan että minulle löytyy apua aikuisilta, jos tarvitsen sitä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2A3-4D28-80B6-77DF27C99CBB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2A3-4D28-80B6-77DF27C99C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'Luotan että minulle löytyy (23)'!$L$1</c:f>
            </c:multiLvlStrRef>
          </c:cat>
          <c:val>
            <c:numRef>
              <c:f>'Luotan että minulle löytyy (23)'!$P$1</c:f>
              <c:numCache>
                <c:formatCode>0.00</c:formatCode>
                <c:ptCount val="1"/>
                <c:pt idx="0">
                  <c:v>4.464601993560791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A3-4D28-80B6-77DF27C99C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9170"/>
        <c:axId val="38631946"/>
      </c:barChart>
      <c:catAx>
        <c:axId val="121917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38631946"/>
        <c:crosses val="autoZero"/>
        <c:auto val="0"/>
        <c:lblAlgn val="ctr"/>
        <c:lblOffset val="100"/>
        <c:noMultiLvlLbl val="0"/>
      </c:catAx>
      <c:valAx>
        <c:axId val="38631946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121917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Sukupuoli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7E10-4447-89EB-2D8FF8DBFACD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7E10-4447-89EB-2D8FF8DBFACD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7E10-4447-89EB-2D8FF8DBFACD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7E10-4447-89EB-2D8FF8DBFACD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51%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E10-4447-89EB-2D8FF8DBFACD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46%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E10-4447-89EB-2D8FF8DBFACD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7E10-4447-89EB-2D8FF8DBFACD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7E10-4447-89EB-2D8FF8DBF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'Sukupuoli (4)'!$L$1:$L$4</c:f>
              <c:strCache>
                <c:ptCount val="4"/>
                <c:pt idx="0">
                  <c:v>Tyttö</c:v>
                </c:pt>
                <c:pt idx="1">
                  <c:v>Poika</c:v>
                </c:pt>
                <c:pt idx="2">
                  <c:v>En halua vastata</c:v>
                </c:pt>
                <c:pt idx="3">
                  <c:v>Muu</c:v>
                </c:pt>
              </c:strCache>
            </c:strRef>
          </c:cat>
          <c:val>
            <c:numRef>
              <c:f>'Sukupuoli (4)'!$N$1:$N$4</c:f>
              <c:numCache>
                <c:formatCode>0%</c:formatCode>
                <c:ptCount val="4"/>
                <c:pt idx="0">
                  <c:v>0.50999999046325684</c:v>
                </c:pt>
                <c:pt idx="1">
                  <c:v>0.46000000834465027</c:v>
                </c:pt>
                <c:pt idx="2">
                  <c:v>9.9999997764825821E-3</c:v>
                </c:pt>
                <c:pt idx="3">
                  <c:v>1.9999999552965164E-2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E10-4447-89EB-2D8FF8DBFA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573869"/>
        <c:axId val="50439016"/>
      </c:barChart>
      <c:catAx>
        <c:axId val="57573869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0439016"/>
        <c:crosses val="autoZero"/>
        <c:auto val="0"/>
        <c:lblAlgn val="ctr"/>
        <c:lblOffset val="100"/>
        <c:noMultiLvlLbl val="0"/>
      </c:catAx>
      <c:valAx>
        <c:axId val="50439016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57573869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Nuorisotyöntekijät kohtelevat nuoria reilusti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F11-49FB-952C-1359690C49B4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F11-49FB-952C-1359690C49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'Nuorisotyöntekijät kohtele (24)'!$L$1</c:f>
            </c:multiLvlStrRef>
          </c:cat>
          <c:val>
            <c:numRef>
              <c:f>'Nuorisotyöntekijät kohtele (24)'!$P$1</c:f>
              <c:numCache>
                <c:formatCode>0.00</c:formatCode>
                <c:ptCount val="1"/>
                <c:pt idx="0">
                  <c:v>4.5663719177246094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F11-49FB-952C-1359690C49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94232"/>
        <c:axId val="6108925"/>
      </c:barChart>
      <c:catAx>
        <c:axId val="33942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108925"/>
        <c:crosses val="autoZero"/>
        <c:auto val="0"/>
        <c:lblAlgn val="ctr"/>
        <c:lblOffset val="100"/>
        <c:noMultiLvlLbl val="0"/>
      </c:catAx>
      <c:valAx>
        <c:axId val="6108925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3394232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Nuorisotyöntekijät ovat kiinnostuneita siitä, mitä minulle kuuluu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3114-4B71-9B92-3041EFEFCFC6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3114-4B71-9B92-3041EFEFCF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'Nuorisotyöntekijät ovat ki (25)'!$L$1</c:f>
            </c:multiLvlStrRef>
          </c:cat>
          <c:val>
            <c:numRef>
              <c:f>'Nuorisotyöntekijät ovat ki (25)'!$P$1</c:f>
              <c:numCache>
                <c:formatCode>0.00</c:formatCode>
                <c:ptCount val="1"/>
                <c:pt idx="0">
                  <c:v>4.3451328277587891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14-4B71-9B92-3041EFEFCF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4394089"/>
        <c:axId val="8789643"/>
      </c:barChart>
      <c:catAx>
        <c:axId val="64394089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8789643"/>
        <c:crosses val="autoZero"/>
        <c:auto val="0"/>
        <c:lblAlgn val="ctr"/>
        <c:lblOffset val="100"/>
        <c:noMultiLvlLbl val="0"/>
      </c:catAx>
      <c:valAx>
        <c:axId val="878964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64394089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Minusta tuntuu, että nuorisotyöntekijät tykkäävät, kun käyn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E014-4AF4-9E05-562932785CB3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014-4AF4-9E05-562932785C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'Minusta tuntuu. että nuori (26)'!$L$1</c:f>
            </c:multiLvlStrRef>
          </c:cat>
          <c:val>
            <c:numRef>
              <c:f>'Minusta tuntuu. että nuori (26)'!$P$1</c:f>
              <c:numCache>
                <c:formatCode>0.00</c:formatCode>
                <c:ptCount val="1"/>
                <c:pt idx="0">
                  <c:v>4.2477874755859375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14-4AF4-9E05-562932785C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02611"/>
        <c:axId val="17911090"/>
      </c:barChart>
      <c:catAx>
        <c:axId val="4140261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7911090"/>
        <c:crosses val="autoZero"/>
        <c:auto val="0"/>
        <c:lblAlgn val="ctr"/>
        <c:lblOffset val="100"/>
        <c:noMultiLvlLbl val="0"/>
      </c:catAx>
      <c:valAx>
        <c:axId val="17911090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4140261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Tapaan muita nuorisotilan kävijöitä myös nuorisotilan ulkopuolella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EEF6-41CA-89A7-DE93AE4211C2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EF6-41CA-89A7-DE93AE4211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'Tapaan muita nuorisotilan  (27)'!$L$1</c:f>
            </c:multiLvlStrRef>
          </c:cat>
          <c:val>
            <c:numRef>
              <c:f>'Tapaan muita nuorisotilan  (27)'!$P$1</c:f>
              <c:numCache>
                <c:formatCode>0.00</c:formatCode>
                <c:ptCount val="1"/>
                <c:pt idx="0">
                  <c:v>4.1946902275085449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EF6-41CA-89A7-DE93AE4211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9840984"/>
        <c:axId val="19300212"/>
      </c:barChart>
      <c:catAx>
        <c:axId val="1984098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19300212"/>
        <c:crosses val="autoZero"/>
        <c:auto val="0"/>
        <c:lblAlgn val="ctr"/>
        <c:lblOffset val="100"/>
        <c:noMultiLvlLbl val="0"/>
      </c:catAx>
      <c:valAx>
        <c:axId val="19300212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19840984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Olen havainnut kiusaamista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A618-45FD-AC48-70AD2E16FA0B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618-45FD-AC48-70AD2E16FA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'Olen havainnut kiusaamista (28)'!$L$1</c:f>
            </c:multiLvlStrRef>
          </c:cat>
          <c:val>
            <c:numRef>
              <c:f>'Olen havainnut kiusaamista (28)'!$P$1</c:f>
              <c:numCache>
                <c:formatCode>0.00</c:formatCode>
                <c:ptCount val="1"/>
                <c:pt idx="0">
                  <c:v>1.769911527633667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618-45FD-AC48-70AD2E16F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33750"/>
        <c:axId val="47452623"/>
      </c:barChart>
      <c:catAx>
        <c:axId val="6223375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47452623"/>
        <c:crosses val="autoZero"/>
        <c:auto val="0"/>
        <c:lblAlgn val="ctr"/>
        <c:lblOffset val="100"/>
        <c:noMultiLvlLbl val="0"/>
      </c:catAx>
      <c:valAx>
        <c:axId val="4745262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6223375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Nuorisotilani on viihtyisä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2595-47EB-A1EA-E597FCEC077C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595-47EB-A1EA-E597FCEC07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'Nuorisotilani on viihtyisä (29)'!$L$1</c:f>
            </c:multiLvlStrRef>
          </c:cat>
          <c:val>
            <c:numRef>
              <c:f>'Nuorisotilani on viihtyisä (29)'!$P$1</c:f>
              <c:numCache>
                <c:formatCode>0.00</c:formatCode>
                <c:ptCount val="1"/>
                <c:pt idx="0">
                  <c:v>4.4336280822753906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95-47EB-A1EA-E597FCEC07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738159"/>
        <c:axId val="51839173"/>
      </c:barChart>
      <c:catAx>
        <c:axId val="57738159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1839173"/>
        <c:crosses val="autoZero"/>
        <c:auto val="0"/>
        <c:lblAlgn val="ctr"/>
        <c:lblOffset val="100"/>
        <c:noMultiLvlLbl val="0"/>
      </c:catAx>
      <c:valAx>
        <c:axId val="5183917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57738159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Nuorisotilalla on riittävästi kivaa tekemistä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133-4E5F-9290-1193A27FB9CC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133-4E5F-9290-1193A27FB9C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'Nuorisotilalla on riittävä (30)'!$L$1</c:f>
            </c:multiLvlStrRef>
          </c:cat>
          <c:val>
            <c:numRef>
              <c:f>'Nuorisotilalla on riittävä (30)'!$P$1</c:f>
              <c:numCache>
                <c:formatCode>0.00</c:formatCode>
                <c:ptCount val="1"/>
                <c:pt idx="0">
                  <c:v>4.2654867172241211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33-4E5F-9290-1193A27FB9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81121"/>
        <c:axId val="65202388"/>
      </c:barChart>
      <c:catAx>
        <c:axId val="788112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5202388"/>
        <c:crosses val="autoZero"/>
        <c:auto val="0"/>
        <c:lblAlgn val="ctr"/>
        <c:lblOffset val="100"/>
        <c:noMultiLvlLbl val="0"/>
      </c:catAx>
      <c:valAx>
        <c:axId val="65202388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788112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Nuorisotilani aukioloajat ovat sopivat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DC3A-4DD5-B63C-5F7A2F683CD4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C3A-4DD5-B63C-5F7A2F683C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'Nuorisotilani aukioloajat  (31)'!$L$1</c:f>
            </c:multiLvlStrRef>
          </c:cat>
          <c:val>
            <c:numRef>
              <c:f>'Nuorisotilani aukioloajat  (31)'!$P$1</c:f>
              <c:numCache>
                <c:formatCode>0.00</c:formatCode>
                <c:ptCount val="1"/>
                <c:pt idx="0">
                  <c:v>3.7920353412628174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3A-4DD5-B63C-5F7A2F683C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306286"/>
        <c:axId val="2754174"/>
      </c:barChart>
      <c:catAx>
        <c:axId val="1030628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2754174"/>
        <c:crosses val="autoZero"/>
        <c:auto val="0"/>
        <c:lblAlgn val="ctr"/>
        <c:lblOffset val="100"/>
        <c:noMultiLvlLbl val="0"/>
      </c:catAx>
      <c:valAx>
        <c:axId val="2754174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1030628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Nuorisotilan ilmapiiri on hyvä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D12-4957-9B2D-0AA1A81A3C63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D12-4957-9B2D-0AA1A81A3C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'Nuorisotilan ilmapiiri on  (32)'!$L$1</c:f>
            </c:multiLvlStrRef>
          </c:cat>
          <c:val>
            <c:numRef>
              <c:f>'Nuorisotilan ilmapiiri on  (32)'!$P$1</c:f>
              <c:numCache>
                <c:formatCode>0.00</c:formatCode>
                <c:ptCount val="1"/>
                <c:pt idx="0">
                  <c:v>4.4424777030944824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12-4957-9B2D-0AA1A81A3C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640085"/>
        <c:axId val="31798850"/>
      </c:barChart>
      <c:catAx>
        <c:axId val="7640085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31798850"/>
        <c:crosses val="autoZero"/>
        <c:auto val="0"/>
        <c:lblAlgn val="ctr"/>
        <c:lblOffset val="100"/>
        <c:noMultiLvlLbl val="0"/>
      </c:catAx>
      <c:valAx>
        <c:axId val="31798850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7640085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Koetko että sinua on kohdeltu epäreilusti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C7B5-4E48-A385-B0940C50A93A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C7B5-4E48-A385-B0940C50A93A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C7B5-4E48-A385-B0940C50A93A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C7B5-4E48-A385-B0940C50A93A}"/>
              </c:ext>
            </c:extLst>
          </c:dPt>
          <c:dPt>
            <c:idx val="4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9-C7B5-4E48-A385-B0940C50A93A}"/>
              </c:ext>
            </c:extLst>
          </c:dPt>
          <c:dPt>
            <c:idx val="5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B-C7B5-4E48-A385-B0940C50A93A}"/>
              </c:ext>
            </c:extLst>
          </c:dPt>
          <c:dPt>
            <c:idx val="6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D-C7B5-4E48-A385-B0940C50A93A}"/>
              </c:ext>
            </c:extLst>
          </c:dPt>
          <c:dPt>
            <c:idx val="7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F-C7B5-4E48-A385-B0940C50A93A}"/>
              </c:ext>
            </c:extLst>
          </c:dPt>
          <c:dPt>
            <c:idx val="8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11-C7B5-4E48-A385-B0940C50A93A}"/>
              </c:ext>
            </c:extLst>
          </c:dPt>
          <c:dPt>
            <c:idx val="9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13-C7B5-4E48-A385-B0940C50A93A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91%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7B5-4E48-A385-B0940C50A93A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7%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7B5-4E48-A385-B0940C50A93A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7B5-4E48-A385-B0940C50A93A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7B5-4E48-A385-B0940C50A93A}"/>
                </c:ext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3%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7B5-4E48-A385-B0940C50A93A}"/>
                </c:ext>
              </c:extLst>
            </c:dLbl>
            <c:dLbl>
              <c:idx val="5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7B5-4E48-A385-B0940C50A93A}"/>
                </c:ext>
              </c:extLst>
            </c:dLbl>
            <c:dLbl>
              <c:idx val="6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7B5-4E48-A385-B0940C50A93A}"/>
                </c:ext>
              </c:extLst>
            </c:dLbl>
            <c:dLbl>
              <c:idx val="7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C7B5-4E48-A385-B0940C50A93A}"/>
                </c:ext>
              </c:extLst>
            </c:dLbl>
            <c:dLbl>
              <c:idx val="8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1-C7B5-4E48-A385-B0940C50A93A}"/>
                </c:ext>
              </c:extLst>
            </c:dLbl>
            <c:dLbl>
              <c:idx val="9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4%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13-C7B5-4E48-A385-B0940C50A9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'Koetko että sinua on kohde (33)'!$L$1:$L$10</c:f>
              <c:strCache>
                <c:ptCount val="10"/>
                <c:pt idx="0">
                  <c:v>En koe</c:v>
                </c:pt>
                <c:pt idx="1">
                  <c:v>Kyllä, muiden nuorten toimesta</c:v>
                </c:pt>
                <c:pt idx="2">
                  <c:v>Kyllä, nuorisotyöntekijän toimesta</c:v>
                </c:pt>
                <c:pt idx="3">
                  <c:v>Kyllä, sukupuolirooleihin liittyvien stereotypioiden johdosta </c:v>
                </c:pt>
                <c:pt idx="4">
                  <c:v>Kyllä, iästäni johtuen</c:v>
                </c:pt>
                <c:pt idx="5">
                  <c:v>Kyllä, etnisestä taustastani johtuen </c:v>
                </c:pt>
                <c:pt idx="6">
                  <c:v>Kyllä, uskonnostani johtuen</c:v>
                </c:pt>
                <c:pt idx="7">
                  <c:v>Kyllä, seksuaalisesta suuntautumisesta johtuen</c:v>
                </c:pt>
                <c:pt idx="8">
                  <c:v>Kyllä, vammastani johtuen</c:v>
                </c:pt>
                <c:pt idx="9">
                  <c:v>Kyllä, muusta syystä johtuen</c:v>
                </c:pt>
              </c:strCache>
            </c:strRef>
          </c:cat>
          <c:val>
            <c:numRef>
              <c:f>'Koetko että sinua on kohde (33)'!$N$1:$N$10</c:f>
              <c:numCache>
                <c:formatCode>0%</c:formatCode>
                <c:ptCount val="10"/>
                <c:pt idx="0">
                  <c:v>0.9100000262260437</c:v>
                </c:pt>
                <c:pt idx="1">
                  <c:v>7.0000000298023224E-2</c:v>
                </c:pt>
                <c:pt idx="2">
                  <c:v>1.9999999552965164E-2</c:v>
                </c:pt>
                <c:pt idx="3">
                  <c:v>1.9999999552965164E-2</c:v>
                </c:pt>
                <c:pt idx="4">
                  <c:v>2.9999999329447746E-2</c:v>
                </c:pt>
                <c:pt idx="5">
                  <c:v>1.9999999552965164E-2</c:v>
                </c:pt>
                <c:pt idx="6">
                  <c:v>9.9999997764825821E-3</c:v>
                </c:pt>
                <c:pt idx="7">
                  <c:v>1.9999999552965164E-2</c:v>
                </c:pt>
                <c:pt idx="8">
                  <c:v>1.9999999552965164E-2</c:v>
                </c:pt>
                <c:pt idx="9">
                  <c:v>3.9999999105930328E-2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C7B5-4E48-A385-B0940C50A9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674261"/>
        <c:axId val="35386527"/>
      </c:barChart>
      <c:catAx>
        <c:axId val="3967426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35386527"/>
        <c:crosses val="autoZero"/>
        <c:auto val="0"/>
        <c:lblAlgn val="ctr"/>
        <c:lblOffset val="100"/>
        <c:noMultiLvlLbl val="0"/>
      </c:catAx>
      <c:valAx>
        <c:axId val="35386527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3967426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Kuinka kauan olet ollut toiminnassa mukana?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FE41-4532-AE9C-37C02710D2B2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FE41-4532-AE9C-37C02710D2B2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FE41-4532-AE9C-37C02710D2B2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FE41-4532-AE9C-37C02710D2B2}"/>
              </c:ext>
            </c:extLst>
          </c:dPt>
          <c:dPt>
            <c:idx val="4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9-FE41-4532-AE9C-37C02710D2B2}"/>
              </c:ext>
            </c:extLst>
          </c:dPt>
          <c:dPt>
            <c:idx val="5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B-FE41-4532-AE9C-37C02710D2B2}"/>
              </c:ext>
            </c:extLst>
          </c:dPt>
          <c:dPt>
            <c:idx val="6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D-FE41-4532-AE9C-37C02710D2B2}"/>
              </c:ext>
            </c:extLst>
          </c:dPt>
          <c:dPt>
            <c:idx val="7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F-FE41-4532-AE9C-37C02710D2B2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42%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E41-4532-AE9C-37C02710D2B2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19%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E41-4532-AE9C-37C02710D2B2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24%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FE41-4532-AE9C-37C02710D2B2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8%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FE41-4532-AE9C-37C02710D2B2}"/>
                </c:ext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4%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FE41-4532-AE9C-37C02710D2B2}"/>
                </c:ext>
              </c:extLst>
            </c:dLbl>
            <c:dLbl>
              <c:idx val="5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FE41-4532-AE9C-37C02710D2B2}"/>
                </c:ext>
              </c:extLst>
            </c:dLbl>
            <c:dLbl>
              <c:idx val="6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FE41-4532-AE9C-37C02710D2B2}"/>
                </c:ext>
              </c:extLst>
            </c:dLbl>
            <c:dLbl>
              <c:idx val="7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0%</a:t>
                    </a:r>
                  </a:p>
                </c:rich>
              </c:tx>
              <c:spPr/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F-FE41-4532-AE9C-37C02710D2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kauan olet ollut toi (5)'!$L$1:$L$8</c:f>
              <c:strCache>
                <c:ptCount val="8"/>
                <c:pt idx="0">
                  <c:v>1 vuosi</c:v>
                </c:pt>
                <c:pt idx="1">
                  <c:v>2 vuotta</c:v>
                </c:pt>
                <c:pt idx="2">
                  <c:v>3 vuotta</c:v>
                </c:pt>
                <c:pt idx="3">
                  <c:v>4 vuotta</c:v>
                </c:pt>
                <c:pt idx="4">
                  <c:v>5 vuotta</c:v>
                </c:pt>
                <c:pt idx="5">
                  <c:v>6 vuotta</c:v>
                </c:pt>
                <c:pt idx="6">
                  <c:v>7 vuotta</c:v>
                </c:pt>
                <c:pt idx="7">
                  <c:v>8+ vuotta </c:v>
                </c:pt>
              </c:strCache>
            </c:strRef>
          </c:cat>
          <c:val>
            <c:numRef>
              <c:f>'Kuinka kauan olet ollut toi (5)'!$N$1:$N$8</c:f>
              <c:numCache>
                <c:formatCode>0%</c:formatCode>
                <c:ptCount val="8"/>
                <c:pt idx="0">
                  <c:v>0.41999998688697815</c:v>
                </c:pt>
                <c:pt idx="1">
                  <c:v>0.18999999761581421</c:v>
                </c:pt>
                <c:pt idx="2">
                  <c:v>0.23999999463558197</c:v>
                </c:pt>
                <c:pt idx="3">
                  <c:v>7.9999998211860657E-2</c:v>
                </c:pt>
                <c:pt idx="4">
                  <c:v>3.9999999105930328E-2</c:v>
                </c:pt>
                <c:pt idx="5">
                  <c:v>9.9999997764825821E-3</c:v>
                </c:pt>
                <c:pt idx="6">
                  <c:v>1.9999999552965164E-2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E41-4532-AE9C-37C02710D2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7995337"/>
        <c:axId val="64222369"/>
      </c:barChart>
      <c:catAx>
        <c:axId val="27995337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4222369"/>
        <c:crosses val="autoZero"/>
        <c:auto val="0"/>
        <c:lblAlgn val="ctr"/>
        <c:lblOffset val="100"/>
        <c:noMultiLvlLbl val="0"/>
      </c:catAx>
      <c:valAx>
        <c:axId val="64222369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27995337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Olen havainnut kiusaamista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72D3-4AD7-BDB9-B6C04AF1E360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2D3-4AD7-BDB9-B6C04AF1E3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'Olen havainnut kiusaamista (28)'!$L$1</c:f>
            </c:multiLvlStrRef>
          </c:cat>
          <c:val>
            <c:numRef>
              <c:f>'Olen havainnut kiusaamista (28)'!$P$1</c:f>
              <c:numCache>
                <c:formatCode>0.00</c:formatCode>
                <c:ptCount val="1"/>
                <c:pt idx="0">
                  <c:v>1.769911527633667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2D3-4AD7-BDB9-B6C04AF1E3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233750"/>
        <c:axId val="47452623"/>
      </c:barChart>
      <c:catAx>
        <c:axId val="6223375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47452623"/>
        <c:crosses val="autoZero"/>
        <c:auto val="0"/>
        <c:lblAlgn val="ctr"/>
        <c:lblOffset val="100"/>
        <c:noMultiLvlLbl val="0"/>
      </c:catAx>
      <c:valAx>
        <c:axId val="4745262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6223375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Kuinka usein olet toiminnassa mukana?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C5A8-4A31-8043-1C7147372C5B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C5A8-4A31-8043-1C7147372C5B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C5A8-4A31-8043-1C7147372C5B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C5A8-4A31-8043-1C7147372C5B}"/>
              </c:ext>
            </c:extLst>
          </c:dPt>
          <c:dPt>
            <c:idx val="4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9-C5A8-4A31-8043-1C7147372C5B}"/>
              </c:ext>
            </c:extLst>
          </c:dPt>
          <c:dPt>
            <c:idx val="5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B-C5A8-4A31-8043-1C7147372C5B}"/>
              </c:ext>
            </c:extLst>
          </c:dPt>
          <c:dPt>
            <c:idx val="6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D-C5A8-4A31-8043-1C7147372C5B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5A8-4A31-8043-1C7147372C5B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22%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5A8-4A31-8043-1C7147372C5B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19%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5A8-4A31-8043-1C7147372C5B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19%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C5A8-4A31-8043-1C7147372C5B}"/>
                </c:ext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11%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C5A8-4A31-8043-1C7147372C5B}"/>
                </c:ext>
              </c:extLst>
            </c:dLbl>
            <c:dLbl>
              <c:idx val="5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4%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C5A8-4A31-8043-1C7147372C5B}"/>
                </c:ext>
              </c:extLst>
            </c:dLbl>
            <c:dLbl>
              <c:idx val="6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3%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D-C5A8-4A31-8043-1C7147372C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'Kuinka usein olet toiminnas (6)'!$L$1:$L$7</c:f>
              <c:strCache>
                <c:ptCount val="7"/>
                <c:pt idx="0">
                  <c:v>Harvemmin kuin kerran viikossa</c:v>
                </c:pt>
                <c:pt idx="1">
                  <c:v>Kerran viikossa</c:v>
                </c:pt>
                <c:pt idx="2">
                  <c:v>Kaksi kertaa viikossa</c:v>
                </c:pt>
                <c:pt idx="3">
                  <c:v>Kolme kertaa viikossa</c:v>
                </c:pt>
                <c:pt idx="4">
                  <c:v>Neljä kertaa viikossa</c:v>
                </c:pt>
                <c:pt idx="5">
                  <c:v>Viisi kertaa viikossa</c:v>
                </c:pt>
                <c:pt idx="6">
                  <c:v>Enemmän kuin viisi kertaa viikossa</c:v>
                </c:pt>
              </c:strCache>
            </c:strRef>
          </c:cat>
          <c:val>
            <c:numRef>
              <c:f>'Kuinka usein olet toiminnas (6)'!$N$1:$N$7</c:f>
              <c:numCache>
                <c:formatCode>0%</c:formatCode>
                <c:ptCount val="7"/>
                <c:pt idx="0">
                  <c:v>0.2199999988079071</c:v>
                </c:pt>
                <c:pt idx="1">
                  <c:v>0.2199999988079071</c:v>
                </c:pt>
                <c:pt idx="2">
                  <c:v>0.18999999761581421</c:v>
                </c:pt>
                <c:pt idx="3">
                  <c:v>0.18999999761581421</c:v>
                </c:pt>
                <c:pt idx="4">
                  <c:v>0.10999999940395355</c:v>
                </c:pt>
                <c:pt idx="5">
                  <c:v>3.9999999105930328E-2</c:v>
                </c:pt>
                <c:pt idx="6">
                  <c:v>2.9999999329447746E-2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5A8-4A31-8043-1C7147372C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91456"/>
        <c:axId val="44706805"/>
      </c:barChart>
      <c:catAx>
        <c:axId val="4291456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44706805"/>
        <c:crosses val="autoZero"/>
        <c:auto val="0"/>
        <c:lblAlgn val="ctr"/>
        <c:lblOffset val="100"/>
        <c:noMultiLvlLbl val="0"/>
      </c:catAx>
      <c:valAx>
        <c:axId val="44706805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429145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Mikä sai sinut tulemaan nuorisotilalle ensimmäisen kerran?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1321-4700-84C1-A19A9AC6C80B}"/>
              </c:ext>
            </c:extLst>
          </c:dPt>
          <c:dPt>
            <c:idx val="1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3-1321-4700-84C1-A19A9AC6C80B}"/>
              </c:ext>
            </c:extLst>
          </c:dPt>
          <c:dPt>
            <c:idx val="2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5-1321-4700-84C1-A19A9AC6C80B}"/>
              </c:ext>
            </c:extLst>
          </c:dPt>
          <c:dPt>
            <c:idx val="3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7-1321-4700-84C1-A19A9AC6C80B}"/>
              </c:ext>
            </c:extLst>
          </c:dPt>
          <c:dPt>
            <c:idx val="4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9-1321-4700-84C1-A19A9AC6C80B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8%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321-4700-84C1-A19A9AC6C80B}"/>
                </c:ext>
              </c:extLst>
            </c:dLbl>
            <c:dLbl>
              <c:idx val="1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68%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321-4700-84C1-A19A9AC6C80B}"/>
                </c:ext>
              </c:extLst>
            </c:dLbl>
            <c:dLbl>
              <c:idx val="2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7%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1321-4700-84C1-A19A9AC6C80B}"/>
                </c:ext>
              </c:extLst>
            </c:dLbl>
            <c:dLbl>
              <c:idx val="3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12%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1321-4700-84C1-A19A9AC6C80B}"/>
                </c:ext>
              </c:extLst>
            </c:dLbl>
            <c:dLbl>
              <c:idx val="4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5%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1321-4700-84C1-A19A9AC6C8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'Mikä sai sinut tulemaan nuo (8)'!$L$1:$L$5</c:f>
              <c:strCache>
                <c:ptCount val="5"/>
                <c:pt idx="0">
                  <c:v>nuorisotyöntekijä kertoi mahdollisuudesta koulullani</c:v>
                </c:pt>
                <c:pt idx="1">
                  <c:v>kaveri houkutteli mukaan</c:v>
                </c:pt>
                <c:pt idx="2">
                  <c:v>tunsin ohjaajan etukäteen</c:v>
                </c:pt>
                <c:pt idx="3">
                  <c:v>olin nähnyt tiedotteen nuorisotilan toiminnasta</c:v>
                </c:pt>
                <c:pt idx="4">
                  <c:v>joku muu, mikä?</c:v>
                </c:pt>
              </c:strCache>
            </c:strRef>
          </c:cat>
          <c:val>
            <c:numRef>
              <c:f>'Mikä sai sinut tulemaan nuo (8)'!$N$1:$N$5</c:f>
              <c:numCache>
                <c:formatCode>0%</c:formatCode>
                <c:ptCount val="5"/>
                <c:pt idx="0">
                  <c:v>7.9999998211860657E-2</c:v>
                </c:pt>
                <c:pt idx="1">
                  <c:v>0.68000000715255737</c:v>
                </c:pt>
                <c:pt idx="2">
                  <c:v>7.0000000298023224E-2</c:v>
                </c:pt>
                <c:pt idx="3">
                  <c:v>0.11999999731779099</c:v>
                </c:pt>
                <c:pt idx="4">
                  <c:v>5.000000074505806E-2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1321-4700-84C1-A19A9AC6C8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3582480"/>
        <c:axId val="63751650"/>
      </c:barChart>
      <c:catAx>
        <c:axId val="5358248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3751650"/>
        <c:crosses val="autoZero"/>
        <c:auto val="0"/>
        <c:lblAlgn val="ctr"/>
        <c:lblOffset val="100"/>
        <c:noMultiLvlLbl val="0"/>
      </c:catAx>
      <c:valAx>
        <c:axId val="63751650"/>
        <c:scaling>
          <c:orientation val="minMax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%" sourceLinked="0"/>
        <c:majorTickMark val="out"/>
        <c:minorTickMark val="none"/>
        <c:tickLblPos val="high"/>
        <c:crossAx val="5358248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Voin olla turvallisesti oma itseni nuorisotilalla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DD91-4256-A116-9C8DFBA8DA95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DD91-4256-A116-9C8DFBA8DA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'Voin olla turvallisesti om (10)'!$L$1</c:f>
            </c:multiLvlStrRef>
          </c:cat>
          <c:val>
            <c:numRef>
              <c:f>'Voin olla turvallisesti om (10)'!$P$1</c:f>
              <c:numCache>
                <c:formatCode>0.00</c:formatCode>
                <c:ptCount val="1"/>
                <c:pt idx="0">
                  <c:v>4.5707964897155762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91-4256-A116-9C8DFBA8DA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328251"/>
        <c:axId val="64675562"/>
      </c:barChart>
      <c:catAx>
        <c:axId val="9328251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4675562"/>
        <c:crosses val="autoZero"/>
        <c:auto val="0"/>
        <c:lblAlgn val="ctr"/>
        <c:lblOffset val="100"/>
        <c:noMultiLvlLbl val="0"/>
      </c:catAx>
      <c:valAx>
        <c:axId val="64675562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9328251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Nuorisotyöntekijät suhtautuvat mielipiteisiini vakavasti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647B-49C7-93BD-CB2152C2DD45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47B-49C7-93BD-CB2152C2DD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'Nuorisotyöntekijät suhtaut (11)'!$L$1</c:f>
            </c:multiLvlStrRef>
          </c:cat>
          <c:val>
            <c:numRef>
              <c:f>'Nuorisotyöntekijät suhtaut (11)'!$P$1</c:f>
              <c:numCache>
                <c:formatCode>0.00</c:formatCode>
                <c:ptCount val="1"/>
                <c:pt idx="0">
                  <c:v>4.3628320693969727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47B-49C7-93BD-CB2152C2DD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055039"/>
        <c:axId val="64107403"/>
      </c:barChart>
      <c:catAx>
        <c:axId val="59055039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64107403"/>
        <c:crosses val="autoZero"/>
        <c:auto val="0"/>
        <c:lblAlgn val="ctr"/>
        <c:lblOffset val="100"/>
        <c:noMultiLvlLbl val="0"/>
      </c:catAx>
      <c:valAx>
        <c:axId val="64107403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59055039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Nuorisotyöntekijät ymmärtävät minua nuorisotilalla ollessani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26C0-489C-8D98-D0936A331109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6C0-489C-8D98-D0936A3311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'Nuorisotyöntekijät ymmärtä (12)'!$L$1</c:f>
            </c:multiLvlStrRef>
          </c:cat>
          <c:val>
            <c:numRef>
              <c:f>'Nuorisotyöntekijät ymmärtä (12)'!$P$1</c:f>
              <c:numCache>
                <c:formatCode>0.00</c:formatCode>
                <c:ptCount val="1"/>
                <c:pt idx="0">
                  <c:v>4.5265488624572754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C0-489C-8D98-D0936A331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459550"/>
        <c:axId val="51847239"/>
      </c:barChart>
      <c:catAx>
        <c:axId val="2345955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1847239"/>
        <c:crosses val="autoZero"/>
        <c:auto val="0"/>
        <c:lblAlgn val="ctr"/>
        <c:lblOffset val="100"/>
        <c:noMultiLvlLbl val="0"/>
      </c:catAx>
      <c:valAx>
        <c:axId val="51847239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2345955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v>Nuorisotyöntekijät rohkaisevat suunnittelemaan tai toteuttamaan toimintaa</c:v>
          </c:tx>
          <c:spPr>
            <a:solidFill>
              <a:srgbClr val="234C5A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234C5A"/>
              </a:solidFill>
              <a:ln w="12700"/>
            </c:spPr>
            <c:extLst>
              <c:ext xmlns:c16="http://schemas.microsoft.com/office/drawing/2014/chart" uri="{C3380CC4-5D6E-409C-BE32-E72D297353CC}">
                <c16:uniqueId val="{00000001-52C2-44F6-A4B8-DB3C40562190}"/>
              </c:ext>
            </c:extLst>
          </c:dPt>
          <c:dLbls>
            <c:dLbl>
              <c:idx val="0"/>
              <c:tx>
                <c:rich>
                  <a:bodyPr rot="0" vert="horz"/>
                  <a:lstStyle/>
                  <a:p>
                    <a:pPr algn="ctr">
                      <a:defRPr/>
                    </a:pPr>
                    <a:r>
                      <a:rPr lang="en-US" u="none" baseline="0">
                        <a:solidFill>
                          <a:srgbClr val="FFFFFF"/>
                        </a:solidFill>
                        <a:latin typeface="Arial"/>
                        <a:ea typeface="Arial"/>
                        <a:cs typeface="Arial"/>
                      </a:rPr>
                      <a:t>n = 226</a:t>
                    </a:r>
                  </a:p>
                </c:rich>
              </c:tx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2C2-44F6-A4B8-DB3C405621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 algn="ctr">
                  <a:defRPr lang="en-US" u="non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fi-FI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'Nuorisotyöntekijät rohkais (13)'!$L$1</c:f>
            </c:multiLvlStrRef>
          </c:cat>
          <c:val>
            <c:numRef>
              <c:f>'Nuorisotyöntekijät rohkais (13)'!$P$1</c:f>
              <c:numCache>
                <c:formatCode>0.00</c:formatCode>
                <c:ptCount val="1"/>
                <c:pt idx="0">
                  <c:v>4.380530834197998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2C2-44F6-A4B8-DB3C405621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244630"/>
        <c:axId val="58499484"/>
      </c:barChart>
      <c:catAx>
        <c:axId val="11244630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crossAx val="58499484"/>
        <c:crosses val="autoZero"/>
        <c:auto val="0"/>
        <c:lblAlgn val="ctr"/>
        <c:lblOffset val="100"/>
        <c:noMultiLvlLbl val="0"/>
      </c:catAx>
      <c:valAx>
        <c:axId val="58499484"/>
        <c:scaling>
          <c:orientation val="minMax"/>
          <c:max val="5"/>
          <c:min val="0"/>
        </c:scaling>
        <c:delete val="0"/>
        <c:axPos val="t"/>
        <c:majorGridlines>
          <c:spPr>
            <a:ln w="9525">
              <a:solidFill>
                <a:srgbClr val="E6E6E6"/>
              </a:solidFill>
            </a:ln>
          </c:spPr>
        </c:majorGridlines>
        <c:numFmt formatCode="0.00" sourceLinked="1"/>
        <c:majorTickMark val="out"/>
        <c:minorTickMark val="none"/>
        <c:tickLblPos val="high"/>
        <c:crossAx val="11244630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</a:ln>
      </c:spPr>
    </c:plotArea>
    <c:plotVisOnly val="0"/>
    <c:dispBlanksAs val="gap"/>
    <c:showDLblsOverMax val="0"/>
  </c:chart>
  <c:txPr>
    <a:bodyPr rot="0" vert="horz"/>
    <a:lstStyle/>
    <a:p>
      <a:pPr>
        <a:defRPr lang="en-US" u="none" baseline="0">
          <a:latin typeface="Arial"/>
          <a:ea typeface="Arial"/>
          <a:cs typeface="Arial"/>
        </a:defRPr>
      </a:pPr>
      <a:endParaRPr lang="fi-FI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8FAFA0-0791-429E-BDAB-88DACB59B4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2FA4B60-6BC9-48ED-8E7C-070FF84110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903CD5-5C5E-460E-9768-12B972028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9B4C46-69EC-4145-9FC9-E050A63E7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AC1D162-E90A-400D-B96A-7005E8C6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911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3EA00F-561D-49E3-ACB7-A5414B590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3B6A148-7793-43B4-8357-B0C7704E6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0380B0F-F905-4D1A-B5E4-7D4C2A5BB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819915-7AF6-4EBC-A92A-E4DEFFC0E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CD5DDDA-AF39-4EA6-9AC0-1C04ADD04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7339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406100D-0FF1-4618-B3B7-AFA92EFD7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EF85E71-289E-42B8-9BF2-8D1609850C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799D24-3568-44E5-9436-F2643F638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F34B731-67A7-4C50-A2EA-5EAB6FFEC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61EB67C-C31A-45A9-8D15-93F49EF73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87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F525987-1FBD-4199-8FC6-5C9C0CF68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5E3BC2-50C6-407B-A00C-016720294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BB354C-4893-4AC0-ADEF-439A1F586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30BD371-C1DC-4F53-ACB6-8E2CEB756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0952EF7-CBB0-44F1-A1B5-FE518EB1E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191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69BE613-4CB8-463A-BA58-83667B67A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B92D42D-28EF-4717-A506-3CD82974B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7E47A7-2DAD-4E3D-872D-AE9BE329C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C31F5F2-3F5B-436B-B0E0-D1A925A9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67C329-BE67-4BFA-A7E0-C675AAE69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018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B227C2-D070-4A49-9051-C2114372B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510595-774D-4C5F-A8A6-FEFFFD7DF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5E9AE6D-55BC-4381-97B7-AA78BE70D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46F207F-BBDB-4BB8-BA46-70F7377E0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5A1488A-291C-4376-BE5C-6BD1E4FDD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2823C5D-B191-4EAD-8199-82236D3B2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830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D83C8E-DA04-4C8E-82FB-1C8F73596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F43864A-EA3E-465F-ACE8-2388C89D4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503725-9336-4155-BE41-F6E8E6DAE4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90EF0C1-87E5-48A2-8F61-92ACABCAD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FA22ED1E-6CBD-4074-85FF-77F1F0B09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212AE61-A7A0-4D3E-82D1-45FA11F4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51B818B-69EC-4841-8D40-34BD44C1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473001B-448D-4278-AE4F-8F125BF0D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69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79E52F-0FDE-417F-9D82-732360D476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37C8E79-3462-4896-B1EA-E752381A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E6091A1-4642-47A1-ABDE-70A354EDA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EB56A68E-AF2A-4C16-8956-8B36AF56C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25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CA65B46F-9E98-402D-8642-CD1F6B94B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CBF91AB-8DA3-475D-AA64-377E720BF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328C5FE-E61F-480A-85E6-EDF35786F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6001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A85BB2-0DC5-49E2-87FF-37F5142A8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70E6B36-45F1-48AD-BE0D-55452EB349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73AFB09-00EC-42EA-9B4A-DB74702DA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CE9976F-E244-4AAE-B7B9-8F13636D7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49A13E8-F1E2-4FFA-B7D1-0D45EC711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331139E-D5C5-4579-9BE5-2798657B9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639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709888-9ED2-473A-B948-770ACC8F6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2D4708E-2779-4F9D-8E4E-ED00590451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E0C1A36-545A-4005-B68E-ED38B8DF25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D858997-78DD-4222-AD6F-C5F94CB9D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E55080A-16C8-4023-9EC0-197633C0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8B97744-E471-48AA-945E-B4797CCED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27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9E3C27E-0CAD-4C8A-AA8D-EADA15B30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32796A-C4AB-4B9C-8EFA-EF3A7FFAB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F8C1D17-D49E-48FE-AA43-A91AEDAD56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45DD-0F73-47EF-800B-B6BB0BB7AE13}" type="datetimeFigureOut">
              <a:rPr lang="fi-FI" smtClean="0"/>
              <a:t>20.1.2021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D424EA-A9FF-4132-9B6F-A58BE19964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A0817E-059D-4F96-B950-E99B95CCAE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FAA7A8-CD14-4EDF-B3AF-A59FD9E4C94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081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7" Type="http://schemas.openxmlformats.org/officeDocument/2006/relationships/chart" Target="../charts/chart11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6.xml"/><Relationship Id="rId5" Type="http://schemas.openxmlformats.org/officeDocument/2006/relationships/chart" Target="../charts/chart15.xml"/><Relationship Id="rId4" Type="http://schemas.openxmlformats.org/officeDocument/2006/relationships/chart" Target="../charts/char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7" Type="http://schemas.openxmlformats.org/officeDocument/2006/relationships/chart" Target="../charts/chart22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1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7" Type="http://schemas.openxmlformats.org/officeDocument/2006/relationships/chart" Target="../charts/chart28.xml"/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7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0.xml"/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5189306-04D9-4982-9EBE-938B344A1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02C4642-2AB4-49A1-89D9-3E5C01E99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2EAAEF9-78E9-4B67-93B4-CD09F757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69931" y="-1536286"/>
            <a:ext cx="6135300" cy="6135298"/>
          </a:xfrm>
          <a:custGeom>
            <a:avLst/>
            <a:gdLst>
              <a:gd name="connsiteX0" fmla="*/ 0 w 6135300"/>
              <a:gd name="connsiteY0" fmla="*/ 3971712 h 6135298"/>
              <a:gd name="connsiteX1" fmla="*/ 3971712 w 6135300"/>
              <a:gd name="connsiteY1" fmla="*/ 0 h 6135298"/>
              <a:gd name="connsiteX2" fmla="*/ 6135300 w 6135300"/>
              <a:gd name="connsiteY2" fmla="*/ 0 h 6135298"/>
              <a:gd name="connsiteX3" fmla="*/ 6135300 w 6135300"/>
              <a:gd name="connsiteY3" fmla="*/ 6135298 h 6135298"/>
              <a:gd name="connsiteX4" fmla="*/ 0 w 6135300"/>
              <a:gd name="connsiteY4" fmla="*/ 6135298 h 6135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6135298">
                <a:moveTo>
                  <a:pt x="0" y="3971712"/>
                </a:moveTo>
                <a:lnTo>
                  <a:pt x="3971712" y="0"/>
                </a:lnTo>
                <a:lnTo>
                  <a:pt x="6135300" y="0"/>
                </a:lnTo>
                <a:lnTo>
                  <a:pt x="6135300" y="6135298"/>
                </a:lnTo>
                <a:lnTo>
                  <a:pt x="0" y="6135298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CE23D09-8BA3-4FEE-892D-ACE847DC0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38684" y="1316432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BFBE7AA-40DE-4FE5-B385-5CA87450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6 w 5353835"/>
              <a:gd name="connsiteY0" fmla="*/ 5273742 h 5353835"/>
              <a:gd name="connsiteX1" fmla="*/ 4927602 w 5353835"/>
              <a:gd name="connsiteY1" fmla="*/ 5273742 h 5353835"/>
              <a:gd name="connsiteX2" fmla="*/ 4847509 w 5353835"/>
              <a:gd name="connsiteY2" fmla="*/ 5353835 h 5353835"/>
              <a:gd name="connsiteX3" fmla="*/ 770599 w 5353835"/>
              <a:gd name="connsiteY3" fmla="*/ 5353835 h 5353835"/>
              <a:gd name="connsiteX4" fmla="*/ 422575 w 5353835"/>
              <a:gd name="connsiteY4" fmla="*/ 80093 h 5353835"/>
              <a:gd name="connsiteX5" fmla="*/ 50266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47509 h 5353835"/>
              <a:gd name="connsiteX8" fmla="*/ 5273742 w 5353835"/>
              <a:gd name="connsiteY8" fmla="*/ 4927602 h 5353835"/>
              <a:gd name="connsiteX9" fmla="*/ 5273742 w 5353835"/>
              <a:gd name="connsiteY9" fmla="*/ 80093 h 5353835"/>
              <a:gd name="connsiteX10" fmla="*/ 0 w 5353835"/>
              <a:gd name="connsiteY10" fmla="*/ 502667 h 5353835"/>
              <a:gd name="connsiteX11" fmla="*/ 80093 w 5353835"/>
              <a:gd name="connsiteY11" fmla="*/ 422574 h 5353835"/>
              <a:gd name="connsiteX12" fmla="*/ 80093 w 5353835"/>
              <a:gd name="connsiteY12" fmla="*/ 4663329 h 5353835"/>
              <a:gd name="connsiteX13" fmla="*/ 0 w 5353835"/>
              <a:gd name="connsiteY13" fmla="*/ 4583236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6" y="5273742"/>
                </a:moveTo>
                <a:lnTo>
                  <a:pt x="4927602" y="5273742"/>
                </a:lnTo>
                <a:lnTo>
                  <a:pt x="4847509" y="5353835"/>
                </a:lnTo>
                <a:lnTo>
                  <a:pt x="770599" y="5353835"/>
                </a:lnTo>
                <a:close/>
                <a:moveTo>
                  <a:pt x="422575" y="80093"/>
                </a:moveTo>
                <a:lnTo>
                  <a:pt x="502668" y="0"/>
                </a:lnTo>
                <a:lnTo>
                  <a:pt x="5353835" y="0"/>
                </a:lnTo>
                <a:lnTo>
                  <a:pt x="5353835" y="4847509"/>
                </a:lnTo>
                <a:lnTo>
                  <a:pt x="5273742" y="4927602"/>
                </a:lnTo>
                <a:lnTo>
                  <a:pt x="5273742" y="80093"/>
                </a:lnTo>
                <a:close/>
                <a:moveTo>
                  <a:pt x="0" y="502667"/>
                </a:moveTo>
                <a:lnTo>
                  <a:pt x="80093" y="422574"/>
                </a:lnTo>
                <a:lnTo>
                  <a:pt x="80093" y="4663329"/>
                </a:lnTo>
                <a:lnTo>
                  <a:pt x="0" y="4583236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1824F2C-7BEE-463A-BB3B-F2456B5AE7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6701" y="2452526"/>
            <a:ext cx="4248318" cy="1952947"/>
          </a:xfrm>
          <a:noFill/>
        </p:spPr>
        <p:txBody>
          <a:bodyPr anchor="ctr">
            <a:normAutofit/>
          </a:bodyPr>
          <a:lstStyle/>
          <a:p>
            <a:r>
              <a:rPr lang="fi-FI" sz="3600">
                <a:solidFill>
                  <a:srgbClr val="080808"/>
                </a:solidFill>
              </a:rPr>
              <a:t>Nuorille suunnatun kyselyn pilotointi Etelä-Karjalan alueella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526F549-D93B-4119-9DDC-FAEC53AAA4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91745" y="4557900"/>
            <a:ext cx="2442690" cy="915772"/>
          </a:xfrm>
          <a:noFill/>
        </p:spPr>
        <p:txBody>
          <a:bodyPr>
            <a:normAutofit/>
          </a:bodyPr>
          <a:lstStyle/>
          <a:p>
            <a:br>
              <a:rPr lang="fi-FI" sz="2000">
                <a:solidFill>
                  <a:srgbClr val="080808"/>
                </a:solidFill>
              </a:rPr>
            </a:br>
            <a:br>
              <a:rPr lang="fi-FI" sz="2000">
                <a:solidFill>
                  <a:srgbClr val="080808"/>
                </a:solidFill>
              </a:rPr>
            </a:br>
            <a:r>
              <a:rPr lang="fi-FI" sz="2000">
                <a:solidFill>
                  <a:srgbClr val="080808"/>
                </a:solidFill>
              </a:rPr>
              <a:t>Pikaraportti tuloksista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41ACE746-85D5-45EE-8944-61B542B39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026569" y="0"/>
            <a:ext cx="3216074" cy="1608038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00BB3E03-CC38-4FA6-9A99-701C62D05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6059" y="4738109"/>
            <a:ext cx="4239780" cy="2119891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5475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705516"/>
              </p:ext>
            </p:extLst>
          </p:nvPr>
        </p:nvGraphicFramePr>
        <p:xfrm>
          <a:off x="7412768" y="628034"/>
          <a:ext cx="3157538" cy="8542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F1EA9336-E91F-4239-873E-89F72E4BDCCC}"/>
              </a:ext>
            </a:extLst>
          </p:cNvPr>
          <p:cNvSpPr txBox="1"/>
          <p:nvPr/>
        </p:nvSpPr>
        <p:spPr>
          <a:xfrm>
            <a:off x="219075" y="781050"/>
            <a:ext cx="5659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Voin olla turvallisesti oma itseni nuorisotilalla (mediaani 5)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0A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3994907"/>
              </p:ext>
            </p:extLst>
          </p:nvPr>
        </p:nvGraphicFramePr>
        <p:xfrm>
          <a:off x="7423546" y="1572262"/>
          <a:ext cx="3166647" cy="854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2782A3DB-276A-4094-894C-74DD348F035B}"/>
              </a:ext>
            </a:extLst>
          </p:cNvPr>
          <p:cNvSpPr txBox="1"/>
          <p:nvPr/>
        </p:nvSpPr>
        <p:spPr>
          <a:xfrm>
            <a:off x="219075" y="1814703"/>
            <a:ext cx="6484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Nuorisotyöntekijät suhtautuvat mielipiteisiin vakavasti (mediaani 5)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00000000-0008-0000-0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1275143"/>
              </p:ext>
            </p:extLst>
          </p:nvPr>
        </p:nvGraphicFramePr>
        <p:xfrm>
          <a:off x="7423545" y="2482863"/>
          <a:ext cx="3166647" cy="854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BFB08CAC-EA83-4C82-A19F-0EEEA467AFA0}"/>
              </a:ext>
            </a:extLst>
          </p:cNvPr>
          <p:cNvSpPr txBox="1"/>
          <p:nvPr/>
        </p:nvSpPr>
        <p:spPr>
          <a:xfrm>
            <a:off x="219075" y="2539484"/>
            <a:ext cx="707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Nuorisotyöntekijät ymmärtävät minua nuorisotilalla ollessani (mediaani 5)</a:t>
            </a:r>
          </a:p>
        </p:txBody>
      </p:sp>
      <p:graphicFrame>
        <p:nvGraphicFramePr>
          <p:cNvPr id="8" name="Chart 1">
            <a:extLst>
              <a:ext uri="{FF2B5EF4-FFF2-40B4-BE49-F238E27FC236}">
                <a16:creationId xmlns:a16="http://schemas.microsoft.com/office/drawing/2014/main" id="{00000000-0008-0000-0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2362300"/>
              </p:ext>
            </p:extLst>
          </p:nvPr>
        </p:nvGraphicFramePr>
        <p:xfrm>
          <a:off x="7432655" y="3212335"/>
          <a:ext cx="3166647" cy="8542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B34327BE-5BEC-4475-8A62-21BC48C04F6C}"/>
              </a:ext>
            </a:extLst>
          </p:cNvPr>
          <p:cNvSpPr txBox="1"/>
          <p:nvPr/>
        </p:nvSpPr>
        <p:spPr>
          <a:xfrm>
            <a:off x="219075" y="3212335"/>
            <a:ext cx="47509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Nuorisotyöntekijät rohkaisevat suunnittelemaan </a:t>
            </a:r>
            <a:br>
              <a:rPr lang="fi-FI" dirty="0"/>
            </a:br>
            <a:r>
              <a:rPr lang="fi-FI" dirty="0"/>
              <a:t>tai toteuttamaan toimintaa (mediaani 5)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2801110"/>
              </p:ext>
            </p:extLst>
          </p:nvPr>
        </p:nvGraphicFramePr>
        <p:xfrm>
          <a:off x="7423546" y="4246575"/>
          <a:ext cx="3175756" cy="8149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F6840040-8233-460A-80EA-267600B12474}"/>
              </a:ext>
            </a:extLst>
          </p:cNvPr>
          <p:cNvSpPr txBox="1"/>
          <p:nvPr/>
        </p:nvSpPr>
        <p:spPr>
          <a:xfrm>
            <a:off x="123825" y="4469368"/>
            <a:ext cx="5382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accent1"/>
                </a:solidFill>
              </a:rPr>
              <a:t>Olen osallistunut toiminnan suunnitteluun (mediaani 3)</a:t>
            </a:r>
          </a:p>
        </p:txBody>
      </p:sp>
      <p:graphicFrame>
        <p:nvGraphicFramePr>
          <p:cNvPr id="12" name="Chart 1">
            <a:extLst>
              <a:ext uri="{FF2B5EF4-FFF2-40B4-BE49-F238E27FC236}">
                <a16:creationId xmlns:a16="http://schemas.microsoft.com/office/drawing/2014/main" id="{00000000-0008-0000-0D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1895050"/>
              </p:ext>
            </p:extLst>
          </p:nvPr>
        </p:nvGraphicFramePr>
        <p:xfrm>
          <a:off x="7423545" y="5132300"/>
          <a:ext cx="3166647" cy="867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3" name="Tekstiruutu 12">
            <a:extLst>
              <a:ext uri="{FF2B5EF4-FFF2-40B4-BE49-F238E27FC236}">
                <a16:creationId xmlns:a16="http://schemas.microsoft.com/office/drawing/2014/main" id="{C7E5BA04-9150-4B31-8B57-4086A2928EBD}"/>
              </a:ext>
            </a:extLst>
          </p:cNvPr>
          <p:cNvSpPr txBox="1"/>
          <p:nvPr/>
        </p:nvSpPr>
        <p:spPr>
          <a:xfrm>
            <a:off x="123825" y="5352068"/>
            <a:ext cx="551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>
                <a:solidFill>
                  <a:schemeClr val="accent1"/>
                </a:solidFill>
              </a:rPr>
              <a:t>Olen osallistunut toiminnan toteuttamiseen (mediaani 3)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53F9C90D-1865-4F75-936F-55ABA61A015A}"/>
              </a:ext>
            </a:extLst>
          </p:cNvPr>
          <p:cNvSpPr txBox="1"/>
          <p:nvPr/>
        </p:nvSpPr>
        <p:spPr>
          <a:xfrm>
            <a:off x="2180216" y="184343"/>
            <a:ext cx="6484980" cy="478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Yksilöllisen kasvun tukeminen ka: 4,46 </a:t>
            </a:r>
            <a:r>
              <a:rPr lang="fi-FI" sz="2400" b="1" dirty="0">
                <a:solidFill>
                  <a:schemeClr val="accent1"/>
                </a:solidFill>
              </a:rPr>
              <a:t>ka: 3,0</a:t>
            </a:r>
            <a:endParaRPr lang="fi-FI" sz="2400" b="1" dirty="0"/>
          </a:p>
        </p:txBody>
      </p:sp>
    </p:spTree>
    <p:extLst>
      <p:ext uri="{BB962C8B-B14F-4D97-AF65-F5344CB8AC3E}">
        <p14:creationId xmlns:p14="http://schemas.microsoft.com/office/powerpoint/2010/main" val="5210647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D52A2259-9DF0-41EF-9F6C-097CE85B1890}"/>
              </a:ext>
            </a:extLst>
          </p:cNvPr>
          <p:cNvSpPr txBox="1"/>
          <p:nvPr/>
        </p:nvSpPr>
        <p:spPr>
          <a:xfrm>
            <a:off x="332033" y="1946059"/>
            <a:ext cx="5562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Nuorisotilalla tunnen kuuluvani porukkaan (mediaani 5)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00000000-0008-0000-0F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009470"/>
              </p:ext>
            </p:extLst>
          </p:nvPr>
        </p:nvGraphicFramePr>
        <p:xfrm>
          <a:off x="7299663" y="1710342"/>
          <a:ext cx="4009746" cy="784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00000000-0008-0000-1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159464"/>
              </p:ext>
            </p:extLst>
          </p:nvPr>
        </p:nvGraphicFramePr>
        <p:xfrm>
          <a:off x="7299664" y="2401468"/>
          <a:ext cx="4009748" cy="87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B6E1F1C9-0A1F-4662-B722-717A8074942A}"/>
              </a:ext>
            </a:extLst>
          </p:cNvPr>
          <p:cNvSpPr txBox="1"/>
          <p:nvPr/>
        </p:nvSpPr>
        <p:spPr>
          <a:xfrm>
            <a:off x="332033" y="2658526"/>
            <a:ext cx="44507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Nuorisotilalla tapaan kavereitani (mediaani 5)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00000000-0008-0000-1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703872"/>
              </p:ext>
            </p:extLst>
          </p:nvPr>
        </p:nvGraphicFramePr>
        <p:xfrm>
          <a:off x="7299665" y="3097172"/>
          <a:ext cx="4009746" cy="891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85D2971A-6D92-4C29-960C-7E96BD8084FF}"/>
              </a:ext>
            </a:extLst>
          </p:cNvPr>
          <p:cNvSpPr txBox="1"/>
          <p:nvPr/>
        </p:nvSpPr>
        <p:spPr>
          <a:xfrm>
            <a:off x="332033" y="3370993"/>
            <a:ext cx="5223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Nuorisotilalta voin löytää uusia kavereita (mediaani 4)</a:t>
            </a:r>
          </a:p>
        </p:txBody>
      </p:sp>
      <p:graphicFrame>
        <p:nvGraphicFramePr>
          <p:cNvPr id="8" name="Chart 1">
            <a:extLst>
              <a:ext uri="{FF2B5EF4-FFF2-40B4-BE49-F238E27FC236}">
                <a16:creationId xmlns:a16="http://schemas.microsoft.com/office/drawing/2014/main" id="{00000000-0008-0000-1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059273"/>
              </p:ext>
            </p:extLst>
          </p:nvPr>
        </p:nvGraphicFramePr>
        <p:xfrm>
          <a:off x="7299664" y="3870404"/>
          <a:ext cx="4009747" cy="784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kstiruutu 8">
            <a:extLst>
              <a:ext uri="{FF2B5EF4-FFF2-40B4-BE49-F238E27FC236}">
                <a16:creationId xmlns:a16="http://schemas.microsoft.com/office/drawing/2014/main" id="{245F63FB-A7A5-4378-BE36-7F6320355A8D}"/>
              </a:ext>
            </a:extLst>
          </p:cNvPr>
          <p:cNvSpPr txBox="1"/>
          <p:nvPr/>
        </p:nvSpPr>
        <p:spPr>
          <a:xfrm>
            <a:off x="332033" y="4083460"/>
            <a:ext cx="5428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Olen löytänyt uusia kavereita nuorisotilalta (mediaani 4)</a:t>
            </a:r>
          </a:p>
        </p:txBody>
      </p:sp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1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4935043"/>
              </p:ext>
            </p:extLst>
          </p:nvPr>
        </p:nvGraphicFramePr>
        <p:xfrm>
          <a:off x="7299665" y="4585957"/>
          <a:ext cx="4009748" cy="7845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1" name="Tekstiruutu 10">
            <a:extLst>
              <a:ext uri="{FF2B5EF4-FFF2-40B4-BE49-F238E27FC236}">
                <a16:creationId xmlns:a16="http://schemas.microsoft.com/office/drawing/2014/main" id="{0731F393-4B11-4FE0-8437-35E69325BC08}"/>
              </a:ext>
            </a:extLst>
          </p:cNvPr>
          <p:cNvSpPr txBox="1"/>
          <p:nvPr/>
        </p:nvSpPr>
        <p:spPr>
          <a:xfrm>
            <a:off x="335964" y="4793573"/>
            <a:ext cx="696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Minulla olisi vain vähän kavereita, jos en kävisi nuorisotilalla (mediaani 1)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7CC75FCF-C7A8-4BA8-8D36-D76166B4EB01}"/>
              </a:ext>
            </a:extLst>
          </p:cNvPr>
          <p:cNvSpPr txBox="1"/>
          <p:nvPr/>
        </p:nvSpPr>
        <p:spPr>
          <a:xfrm>
            <a:off x="3373803" y="209116"/>
            <a:ext cx="524641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Nuoren suhde toisiin nuoriin ka: 4,07 </a:t>
            </a:r>
            <a:r>
              <a:rPr lang="fi-FI" sz="1400" b="1" dirty="0"/>
              <a:t>(missä viidennen kysymyksen tulos on käännetty asteikon mukaiseksi)</a:t>
            </a:r>
          </a:p>
        </p:txBody>
      </p:sp>
    </p:spTree>
    <p:extLst>
      <p:ext uri="{BB962C8B-B14F-4D97-AF65-F5344CB8AC3E}">
        <p14:creationId xmlns:p14="http://schemas.microsoft.com/office/powerpoint/2010/main" val="66370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1BC20B0-5189-447C-B1C3-1D661063725E}"/>
              </a:ext>
            </a:extLst>
          </p:cNvPr>
          <p:cNvSpPr txBox="1"/>
          <p:nvPr/>
        </p:nvSpPr>
        <p:spPr>
          <a:xfrm>
            <a:off x="280570" y="3213115"/>
            <a:ext cx="6963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Luotan että minulle löytyy apua aikuisilta, jos tarvitsen sitä (mediaani 5)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574E007D-02A9-4F99-932E-A59F346D2C98}"/>
              </a:ext>
            </a:extLst>
          </p:cNvPr>
          <p:cNvSpPr txBox="1"/>
          <p:nvPr/>
        </p:nvSpPr>
        <p:spPr>
          <a:xfrm>
            <a:off x="280570" y="1411393"/>
            <a:ext cx="69637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Nuorisotalolla pätevät samat säännöt riippumatta siitä, ketkä ohjaajista ovat töissä (mediaani 5)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AFA914D-0AA0-4AD0-ACF4-9C8703342DA4}"/>
              </a:ext>
            </a:extLst>
          </p:cNvPr>
          <p:cNvSpPr txBox="1"/>
          <p:nvPr/>
        </p:nvSpPr>
        <p:spPr>
          <a:xfrm>
            <a:off x="280570" y="2312254"/>
            <a:ext cx="68745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Nuorisotalolla on turvallinen ilmapiiri riippumatta siitä, ketkä ohjaajista </a:t>
            </a:r>
            <a:br>
              <a:rPr lang="fi-FI" dirty="0"/>
            </a:br>
            <a:r>
              <a:rPr lang="fi-FI" dirty="0"/>
              <a:t>ovat töissä (mediaani 5)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1B187A9-8DD6-4C9E-B602-120B9A1F34DB}"/>
              </a:ext>
            </a:extLst>
          </p:cNvPr>
          <p:cNvSpPr txBox="1"/>
          <p:nvPr/>
        </p:nvSpPr>
        <p:spPr>
          <a:xfrm>
            <a:off x="282815" y="3715075"/>
            <a:ext cx="5496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Nuorisotyöntekijät kohtelevat nuoria reilusti(mediaani 5)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080142D5-C58A-441F-B239-764104DA8C19}"/>
              </a:ext>
            </a:extLst>
          </p:cNvPr>
          <p:cNvSpPr txBox="1"/>
          <p:nvPr/>
        </p:nvSpPr>
        <p:spPr>
          <a:xfrm>
            <a:off x="280570" y="4266751"/>
            <a:ext cx="5498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Nuorisotyöntekijät ovat kiinnostuneita siitä, mitä minulle</a:t>
            </a:r>
            <a:br>
              <a:rPr lang="fi-FI" dirty="0"/>
            </a:br>
            <a:r>
              <a:rPr lang="fi-FI" dirty="0"/>
              <a:t>kuuluu (mediaani 5)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507DBEF-3301-48E0-8D73-59B108CC7664}"/>
              </a:ext>
            </a:extLst>
          </p:cNvPr>
          <p:cNvSpPr txBox="1"/>
          <p:nvPr/>
        </p:nvSpPr>
        <p:spPr>
          <a:xfrm>
            <a:off x="280570" y="5095426"/>
            <a:ext cx="6777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Minusta tuntuu, että nuorisotyöntekijät tykkäävät, kun käyn nuorisotilalla (mediaani 5)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1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7100579"/>
              </p:ext>
            </p:extLst>
          </p:nvPr>
        </p:nvGraphicFramePr>
        <p:xfrm>
          <a:off x="7294485" y="1317380"/>
          <a:ext cx="4370773" cy="765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1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3006458"/>
              </p:ext>
            </p:extLst>
          </p:nvPr>
        </p:nvGraphicFramePr>
        <p:xfrm>
          <a:off x="7294485" y="2195337"/>
          <a:ext cx="4370773" cy="82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">
            <a:extLst>
              <a:ext uri="{FF2B5EF4-FFF2-40B4-BE49-F238E27FC236}">
                <a16:creationId xmlns:a16="http://schemas.microsoft.com/office/drawing/2014/main" id="{00000000-0008-0000-1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88573"/>
              </p:ext>
            </p:extLst>
          </p:nvPr>
        </p:nvGraphicFramePr>
        <p:xfrm>
          <a:off x="7294485" y="3053080"/>
          <a:ext cx="4370773" cy="689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">
            <a:extLst>
              <a:ext uri="{FF2B5EF4-FFF2-40B4-BE49-F238E27FC236}">
                <a16:creationId xmlns:a16="http://schemas.microsoft.com/office/drawing/2014/main" id="{00000000-0008-0000-1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094606"/>
              </p:ext>
            </p:extLst>
          </p:nvPr>
        </p:nvGraphicFramePr>
        <p:xfrm>
          <a:off x="7294485" y="3576575"/>
          <a:ext cx="4370773" cy="689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">
            <a:extLst>
              <a:ext uri="{FF2B5EF4-FFF2-40B4-BE49-F238E27FC236}">
                <a16:creationId xmlns:a16="http://schemas.microsoft.com/office/drawing/2014/main" id="{00000000-0008-0000-18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2810114"/>
              </p:ext>
            </p:extLst>
          </p:nvPr>
        </p:nvGraphicFramePr>
        <p:xfrm>
          <a:off x="7294485" y="4185748"/>
          <a:ext cx="4370773" cy="751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Chart 1">
            <a:extLst>
              <a:ext uri="{FF2B5EF4-FFF2-40B4-BE49-F238E27FC236}">
                <a16:creationId xmlns:a16="http://schemas.microsoft.com/office/drawing/2014/main" id="{00000000-0008-0000-19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5636502"/>
              </p:ext>
            </p:extLst>
          </p:nvPr>
        </p:nvGraphicFramePr>
        <p:xfrm>
          <a:off x="7294485" y="5160096"/>
          <a:ext cx="4370773" cy="751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Tekstiruutu 1">
            <a:extLst>
              <a:ext uri="{FF2B5EF4-FFF2-40B4-BE49-F238E27FC236}">
                <a16:creationId xmlns:a16="http://schemas.microsoft.com/office/drawing/2014/main" id="{E23DFFBD-A7BF-471B-94DF-415ADA2BB33F}"/>
              </a:ext>
            </a:extLst>
          </p:cNvPr>
          <p:cNvSpPr txBox="1"/>
          <p:nvPr/>
        </p:nvSpPr>
        <p:spPr>
          <a:xfrm>
            <a:off x="2858609" y="167237"/>
            <a:ext cx="5388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Nuoren suhde luotettaviin aikuisiin ka: 4,46</a:t>
            </a:r>
          </a:p>
        </p:txBody>
      </p:sp>
    </p:spTree>
    <p:extLst>
      <p:ext uri="{BB962C8B-B14F-4D97-AF65-F5344CB8AC3E}">
        <p14:creationId xmlns:p14="http://schemas.microsoft.com/office/powerpoint/2010/main" val="3603631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FD6DCED2-18D2-4E27-834A-6C21029C9F8F}"/>
              </a:ext>
            </a:extLst>
          </p:cNvPr>
          <p:cNvSpPr txBox="1"/>
          <p:nvPr/>
        </p:nvSpPr>
        <p:spPr>
          <a:xfrm>
            <a:off x="446101" y="1464188"/>
            <a:ext cx="60945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Tapaan muita nuorisotilan kävijöitä myös nuorisotilan ulkopuolella (mediaani 5)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98BABE9-A622-426F-A665-206A328A8289}"/>
              </a:ext>
            </a:extLst>
          </p:cNvPr>
          <p:cNvSpPr txBox="1"/>
          <p:nvPr/>
        </p:nvSpPr>
        <p:spPr>
          <a:xfrm>
            <a:off x="446101" y="2366083"/>
            <a:ext cx="677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Nuorisotilani on viihtyisä (mediaani 5)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23B26762-9D37-4C91-A5FE-9F6005E339AF}"/>
              </a:ext>
            </a:extLst>
          </p:cNvPr>
          <p:cNvSpPr txBox="1"/>
          <p:nvPr/>
        </p:nvSpPr>
        <p:spPr>
          <a:xfrm>
            <a:off x="446101" y="2995145"/>
            <a:ext cx="677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Nuorisotilalla on riittävästi kivaa tekemistä (mediaani 5)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338DEE2-076A-401E-98CC-249971CB9BA3}"/>
              </a:ext>
            </a:extLst>
          </p:cNvPr>
          <p:cNvSpPr txBox="1"/>
          <p:nvPr/>
        </p:nvSpPr>
        <p:spPr>
          <a:xfrm>
            <a:off x="446101" y="3824392"/>
            <a:ext cx="677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Nuorisotilani aukioloajat ovat sopivat (mediaani 4)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ECC5C80-CCD5-470D-8C71-AA94D07B5183}"/>
              </a:ext>
            </a:extLst>
          </p:cNvPr>
          <p:cNvSpPr txBox="1"/>
          <p:nvPr/>
        </p:nvSpPr>
        <p:spPr>
          <a:xfrm>
            <a:off x="446101" y="4468973"/>
            <a:ext cx="677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Nuorisotilan ilmapiiri on hyvä (mediaani 5)</a:t>
            </a:r>
          </a:p>
        </p:txBody>
      </p:sp>
      <p:graphicFrame>
        <p:nvGraphicFramePr>
          <p:cNvPr id="9" name="Chart 1">
            <a:extLst>
              <a:ext uri="{FF2B5EF4-FFF2-40B4-BE49-F238E27FC236}">
                <a16:creationId xmlns:a16="http://schemas.microsoft.com/office/drawing/2014/main" id="{00000000-0008-0000-1A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0645372"/>
              </p:ext>
            </p:extLst>
          </p:nvPr>
        </p:nvGraphicFramePr>
        <p:xfrm>
          <a:off x="6826188" y="1464188"/>
          <a:ext cx="5127594" cy="793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1">
            <a:extLst>
              <a:ext uri="{FF2B5EF4-FFF2-40B4-BE49-F238E27FC236}">
                <a16:creationId xmlns:a16="http://schemas.microsoft.com/office/drawing/2014/main" id="{00000000-0008-0000-1B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8131436"/>
              </p:ext>
            </p:extLst>
          </p:nvPr>
        </p:nvGraphicFramePr>
        <p:xfrm>
          <a:off x="6616823" y="6215008"/>
          <a:ext cx="5211192" cy="793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hart 1">
            <a:extLst>
              <a:ext uri="{FF2B5EF4-FFF2-40B4-BE49-F238E27FC236}">
                <a16:creationId xmlns:a16="http://schemas.microsoft.com/office/drawing/2014/main" id="{00000000-0008-0000-1C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1117170"/>
              </p:ext>
            </p:extLst>
          </p:nvPr>
        </p:nvGraphicFramePr>
        <p:xfrm>
          <a:off x="6826187" y="2252196"/>
          <a:ext cx="5127593" cy="81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">
            <a:extLst>
              <a:ext uri="{FF2B5EF4-FFF2-40B4-BE49-F238E27FC236}">
                <a16:creationId xmlns:a16="http://schemas.microsoft.com/office/drawing/2014/main" id="{00000000-0008-0000-1D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9679292"/>
              </p:ext>
            </p:extLst>
          </p:nvPr>
        </p:nvGraphicFramePr>
        <p:xfrm>
          <a:off x="6865398" y="3009490"/>
          <a:ext cx="5088382" cy="8113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">
            <a:extLst>
              <a:ext uri="{FF2B5EF4-FFF2-40B4-BE49-F238E27FC236}">
                <a16:creationId xmlns:a16="http://schemas.microsoft.com/office/drawing/2014/main" id="{00000000-0008-0000-1E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2099087"/>
              </p:ext>
            </p:extLst>
          </p:nvPr>
        </p:nvGraphicFramePr>
        <p:xfrm>
          <a:off x="6835804" y="3823409"/>
          <a:ext cx="5127593" cy="698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4" name="Chart 1">
            <a:extLst>
              <a:ext uri="{FF2B5EF4-FFF2-40B4-BE49-F238E27FC236}">
                <a16:creationId xmlns:a16="http://schemas.microsoft.com/office/drawing/2014/main" id="{00000000-0008-0000-1F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9153629"/>
              </p:ext>
            </p:extLst>
          </p:nvPr>
        </p:nvGraphicFramePr>
        <p:xfrm>
          <a:off x="6826187" y="4468973"/>
          <a:ext cx="5127593" cy="939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Tekstiruutu 1">
            <a:extLst>
              <a:ext uri="{FF2B5EF4-FFF2-40B4-BE49-F238E27FC236}">
                <a16:creationId xmlns:a16="http://schemas.microsoft.com/office/drawing/2014/main" id="{E34AD758-25CC-4944-9F18-018379EC9094}"/>
              </a:ext>
            </a:extLst>
          </p:cNvPr>
          <p:cNvSpPr txBox="1"/>
          <p:nvPr/>
        </p:nvSpPr>
        <p:spPr>
          <a:xfrm>
            <a:off x="3834875" y="357341"/>
            <a:ext cx="38173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Nuorisotilasta </a:t>
            </a:r>
            <a:r>
              <a:rPr lang="fi-FI" sz="2400" b="1" dirty="0" err="1"/>
              <a:t>jne</a:t>
            </a:r>
            <a:r>
              <a:rPr lang="fi-FI" sz="2400" b="1" dirty="0"/>
              <a:t> ka:  4,22</a:t>
            </a:r>
          </a:p>
        </p:txBody>
      </p:sp>
    </p:spTree>
    <p:extLst>
      <p:ext uri="{BB962C8B-B14F-4D97-AF65-F5344CB8AC3E}">
        <p14:creationId xmlns:p14="http://schemas.microsoft.com/office/powerpoint/2010/main" val="4109879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20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000043"/>
              </p:ext>
            </p:extLst>
          </p:nvPr>
        </p:nvGraphicFramePr>
        <p:xfrm>
          <a:off x="162755" y="2050742"/>
          <a:ext cx="11174029" cy="4509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0DEF0610-9CF0-4C90-A9F5-019D60D24EF0}"/>
              </a:ext>
            </a:extLst>
          </p:cNvPr>
          <p:cNvSpPr txBox="1"/>
          <p:nvPr/>
        </p:nvSpPr>
        <p:spPr>
          <a:xfrm>
            <a:off x="162755" y="1535467"/>
            <a:ext cx="5296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Koetko että sinua on kohdeltu epäreilusti nuorisotilalla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A1EA6BB-2034-4AA0-B815-B0B370EA4556}"/>
              </a:ext>
            </a:extLst>
          </p:cNvPr>
          <p:cNvSpPr txBox="1"/>
          <p:nvPr/>
        </p:nvSpPr>
        <p:spPr>
          <a:xfrm>
            <a:off x="162755" y="956200"/>
            <a:ext cx="677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Olen havainnut kiusaamista nuorisotilalla (mediaani 1)</a:t>
            </a:r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713574E8-110C-4030-BE74-C05DB43C4D4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183547"/>
              </p:ext>
            </p:extLst>
          </p:nvPr>
        </p:nvGraphicFramePr>
        <p:xfrm>
          <a:off x="6022019" y="787608"/>
          <a:ext cx="5211192" cy="793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88F1D5DA-E235-4577-B7DC-D3262B16B453}"/>
              </a:ext>
            </a:extLst>
          </p:cNvPr>
          <p:cNvSpPr txBox="1"/>
          <p:nvPr/>
        </p:nvSpPr>
        <p:spPr>
          <a:xfrm>
            <a:off x="3713825" y="175947"/>
            <a:ext cx="8478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b="1" dirty="0"/>
              <a:t>Kiusaaminen ja epäreilu kohtelu</a:t>
            </a:r>
          </a:p>
        </p:txBody>
      </p:sp>
    </p:spTree>
    <p:extLst>
      <p:ext uri="{BB962C8B-B14F-4D97-AF65-F5344CB8AC3E}">
        <p14:creationId xmlns:p14="http://schemas.microsoft.com/office/powerpoint/2010/main" val="3384779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28EE0506-F3A2-4D27-A552-4D7ABF45B8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040" y="643467"/>
            <a:ext cx="8015920" cy="5571065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22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Kuva 2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10EB2B99-65F3-4623-B247-DCF71573D7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520613"/>
            <a:ext cx="10905066" cy="3816772"/>
          </a:xfrm>
          <a:prstGeom prst="rect">
            <a:avLst/>
          </a:prstGeom>
          <a:ln>
            <a:noFill/>
          </a:ln>
        </p:spPr>
      </p:pic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192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ame 21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4BF25EF-EAEF-4769-84B6-46D404C953BD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Ikäjakauma (n226)</a:t>
            </a:r>
          </a:p>
        </p:txBody>
      </p:sp>
      <p:graphicFrame>
        <p:nvGraphicFramePr>
          <p:cNvPr id="6" name="Chart 1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8575645"/>
              </p:ext>
            </p:extLst>
          </p:nvPr>
        </p:nvGraphicFramePr>
        <p:xfrm>
          <a:off x="6879772" y="413453"/>
          <a:ext cx="4990494" cy="60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5100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9783AAC-5B16-444D-AFEF-0CC3A4D52C7B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Sukupuolijakauma (n226)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3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4206658"/>
              </p:ext>
            </p:extLst>
          </p:nvPr>
        </p:nvGraphicFramePr>
        <p:xfrm>
          <a:off x="6879772" y="413453"/>
          <a:ext cx="4990494" cy="60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65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B6675C5-E5D7-43DD-B5A9-B7B1360A9479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Kuinka kauan toiminnassa mukana (n226)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4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7825926"/>
              </p:ext>
            </p:extLst>
          </p:nvPr>
        </p:nvGraphicFramePr>
        <p:xfrm>
          <a:off x="6879772" y="413453"/>
          <a:ext cx="4990494" cy="60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9162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18DED97-4FF2-4DEA-8BBF-3AB78BCBDF1F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Kuinka usein olet toiminnassa mukana (n226)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5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019350"/>
              </p:ext>
            </p:extLst>
          </p:nvPr>
        </p:nvGraphicFramePr>
        <p:xfrm>
          <a:off x="6879772" y="413453"/>
          <a:ext cx="4990494" cy="60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3508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ame 18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39D2F438-F139-44A0-A630-DAE22343FDDA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 Miksi osallistut toimintaan? (n174)</a:t>
            </a:r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B902E7F-4DD2-4B07-B3DC-1DFFB0410B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9772" y="1694803"/>
            <a:ext cx="4990494" cy="3468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572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4A130CA-991E-4C92-A494-EB7D8666E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C3C749F-9A26-4B1E-BC2E-572D03DF9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98D51C6-1188-49B8-B829-31D2C2813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456BA586-8922-4113-BD35-BBF1EB1A1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36909" y="5272381"/>
            <a:ext cx="3171238" cy="1585619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861739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423102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BBDD57A0-7002-41ED-9AFD-20C9A3A624E9}"/>
              </a:ext>
            </a:extLst>
          </p:cNvPr>
          <p:cNvSpPr txBox="1"/>
          <p:nvPr/>
        </p:nvSpPr>
        <p:spPr>
          <a:xfrm>
            <a:off x="1738683" y="2721789"/>
            <a:ext cx="3618284" cy="134572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kern="1200">
                <a:solidFill>
                  <a:srgbClr val="080808"/>
                </a:solidFill>
                <a:latin typeface="+mj-lt"/>
                <a:ea typeface="+mj-ea"/>
                <a:cs typeface="+mj-cs"/>
              </a:rPr>
              <a:t>Mikä sai tulemaan nuorisotilalle ensimmäisen kerran? (n226)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00000000-0008-0000-07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7579254"/>
              </p:ext>
            </p:extLst>
          </p:nvPr>
        </p:nvGraphicFramePr>
        <p:xfrm>
          <a:off x="6879772" y="413453"/>
          <a:ext cx="4990494" cy="60310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54108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C1BB9D75-2D3B-438D-8045-BC5EB28F39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8040" y="643467"/>
            <a:ext cx="8015920" cy="5571065"/>
          </a:xfrm>
          <a:prstGeom prst="rect">
            <a:avLst/>
          </a:prstGeom>
          <a:ln>
            <a:noFill/>
          </a:ln>
        </p:spPr>
      </p:pic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A0EEA6A2-0F5C-45E0-AAA8-93751E8B29AC}"/>
              </a:ext>
            </a:extLst>
          </p:cNvPr>
          <p:cNvSpPr txBox="1"/>
          <p:nvPr/>
        </p:nvSpPr>
        <p:spPr>
          <a:xfrm>
            <a:off x="2364588" y="512759"/>
            <a:ext cx="2225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Joku muu, mikä: avoimet vastaukset</a:t>
            </a:r>
          </a:p>
        </p:txBody>
      </p:sp>
    </p:spTree>
    <p:extLst>
      <p:ext uri="{BB962C8B-B14F-4D97-AF65-F5344CB8AC3E}">
        <p14:creationId xmlns:p14="http://schemas.microsoft.com/office/powerpoint/2010/main" val="418373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5949</TotalTime>
  <Words>497</Words>
  <Application>Microsoft Office PowerPoint</Application>
  <PresentationFormat>Laajakuva</PresentationFormat>
  <Paragraphs>105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Office-teema</vt:lpstr>
      <vt:lpstr>Nuorille suunnatun kyselyn pilotointi Etelä-Karjalan alueella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Nuorille suunnatun kyselyn pilotointi Etelä-Karjalan alueella</dc:title>
  <dc:creator>Leskinen Juha</dc:creator>
  <cp:lastModifiedBy>Leskinen Juha</cp:lastModifiedBy>
  <cp:revision>14</cp:revision>
  <dcterms:created xsi:type="dcterms:W3CDTF">2021-01-07T12:42:50Z</dcterms:created>
  <dcterms:modified xsi:type="dcterms:W3CDTF">2021-01-20T11:57:26Z</dcterms:modified>
</cp:coreProperties>
</file>