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5"/>
  </p:notesMasterIdLst>
  <p:sldIdLst>
    <p:sldId id="280" r:id="rId5"/>
    <p:sldId id="257" r:id="rId6"/>
    <p:sldId id="259" r:id="rId7"/>
    <p:sldId id="268" r:id="rId8"/>
    <p:sldId id="273" r:id="rId9"/>
    <p:sldId id="284" r:id="rId10"/>
    <p:sldId id="282" r:id="rId11"/>
    <p:sldId id="283" r:id="rId12"/>
    <p:sldId id="285" r:id="rId13"/>
    <p:sldId id="265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beda7dd6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beda7dd6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cc951397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cc951397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c951397e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cc951397e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9eed740c8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9eed740c8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9eed740c8d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9eed740c8d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021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a54292e529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a54292e529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a54292e52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a54292e529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a54292e529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a54292e529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7922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bef606a2c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cbef606a2c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558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leena.koivisto@rauma.fi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anu.gretschel@nuorisotutkimus.fi" TargetMode="External"/><Relationship Id="rId5" Type="http://schemas.openxmlformats.org/officeDocument/2006/relationships/hyperlink" Target="mailto:elina.peippo@tampere.fi" TargetMode="External"/><Relationship Id="rId4" Type="http://schemas.openxmlformats.org/officeDocument/2006/relationships/hyperlink" Target="mailto:heli.veijola@turku.f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490755"/>
            <a:ext cx="6858000" cy="1951217"/>
          </a:xfr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fi-FI" sz="3000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Lounais-Suomen avoimen nuorisotyön arviointiprosessin (NAP) esittelyä</a:t>
            </a:r>
            <a:br>
              <a:rPr lang="fi-FI" sz="3000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</a:br>
            <a:r>
              <a:rPr lang="fi-FI" sz="3000" dirty="0">
                <a:latin typeface="Arial" panose="020B0604020202020204" pitchFamily="34" charset="0"/>
                <a:ea typeface="Batang"/>
                <a:cs typeface="Arial" panose="020B0604020202020204" pitchFamily="34" charset="0"/>
              </a:rPr>
              <a:t>2018–2021</a:t>
            </a:r>
          </a:p>
        </p:txBody>
      </p:sp>
      <p:sp>
        <p:nvSpPr>
          <p:cNvPr id="8" name="Alaotsikko 7">
            <a:extLst>
              <a:ext uri="{FF2B5EF4-FFF2-40B4-BE49-F238E27FC236}">
                <a16:creationId xmlns:a16="http://schemas.microsoft.com/office/drawing/2014/main" id="{5BBE9DAE-0894-4950-BD43-7F13B8B68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699" y="2614210"/>
            <a:ext cx="8520600" cy="792600"/>
          </a:xfrm>
        </p:spPr>
        <p:txBody>
          <a:bodyPr/>
          <a:lstStyle/>
          <a:p>
            <a:r>
              <a:rPr lang="fi-FI" dirty="0">
                <a:solidFill>
                  <a:schemeClr val="tx1"/>
                </a:solidFill>
              </a:rPr>
              <a:t>Kanuuna/Arviointi- ja dokumentointiverkoston tapaaminen 6.10.2021</a:t>
            </a:r>
          </a:p>
        </p:txBody>
      </p:sp>
      <p:pic>
        <p:nvPicPr>
          <p:cNvPr id="4" name="Kuva 3" descr="Logo: Lounais-Suomen aluehallintovirast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44" y="3796077"/>
            <a:ext cx="1675412" cy="574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Kuva 4" descr="Logo: Rauman kaupunki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385" y="3796077"/>
            <a:ext cx="1369229" cy="478766"/>
          </a:xfrm>
          <a:prstGeom prst="rect">
            <a:avLst/>
          </a:prstGeom>
          <a:noFill/>
        </p:spPr>
      </p:pic>
      <p:pic>
        <p:nvPicPr>
          <p:cNvPr id="6" name="Kuva 5" descr="Logo: Turun kaupunki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626" y="3738518"/>
            <a:ext cx="1154430" cy="5938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5753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Yhteystiedot ja lisätietoa </a:t>
            </a:r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b="1" dirty="0"/>
              <a:t>Nuorisotyön koordinaattorit </a:t>
            </a:r>
            <a:endParaRPr b="1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dirty="0"/>
              <a:t>Satakunta </a:t>
            </a:r>
            <a:r>
              <a:rPr lang="fi" u="sng" dirty="0">
                <a:solidFill>
                  <a:schemeClr val="hlink"/>
                </a:solidFill>
                <a:hlinkClick r:id="rId3"/>
              </a:rPr>
              <a:t>leena.koivisto@rauma.fi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dirty="0"/>
              <a:t>Varsinais-Suomi </a:t>
            </a:r>
            <a:r>
              <a:rPr lang="fi" u="sng" dirty="0">
                <a:solidFill>
                  <a:schemeClr val="hlink"/>
                </a:solidFill>
                <a:hlinkClick r:id="rId4"/>
              </a:rPr>
              <a:t>heli.veijola@turku.fi</a:t>
            </a:r>
            <a:endParaRPr lang="fi" u="sng" dirty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dirty="0"/>
              <a:t>Tampere </a:t>
            </a:r>
            <a:r>
              <a:rPr lang="fi" dirty="0">
                <a:hlinkClick r:id="rId5"/>
              </a:rPr>
              <a:t>elina.peippo@tampere.fi</a:t>
            </a:r>
            <a:endParaRPr lang="fi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lang="fi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fi" dirty="0"/>
              <a:t>Nuorisotutkimus </a:t>
            </a:r>
            <a:r>
              <a:rPr lang="fi" dirty="0">
                <a:hlinkClick r:id="rId6"/>
              </a:rPr>
              <a:t>anu.gretschel@nuorisotutkimus.fi</a:t>
            </a:r>
            <a:endParaRPr lang="fi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 descr="Taulukko arviointiprosessin tuottamista tunnusluvuista sekä toinen taulukko, jossa on lueteltu arviointiprosessin arviointikohteet."/>
          <p:cNvSpPr txBox="1">
            <a:spLocks noGrp="1"/>
          </p:cNvSpPr>
          <p:nvPr>
            <p:ph type="title" idx="4294967295"/>
          </p:nvPr>
        </p:nvSpPr>
        <p:spPr>
          <a:xfrm>
            <a:off x="371475" y="296863"/>
            <a:ext cx="3125788" cy="442118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Arviointiprosessi tuottaa tunnuslukuja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Palvelun käyttöaste, 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Tarpeisiin vastaavuus, 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Tyytyväisyys, 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Arvio vaikutuksista,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Yhdenvertaisuuden 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 kehittäminen, sekä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Toiminnallinen tehokkuus.</a:t>
            </a:r>
          </a:p>
          <a:p>
            <a:pPr marL="3365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Tx/>
              <a:buChar char="-"/>
              <a:tabLst/>
              <a:defRPr/>
            </a:pPr>
            <a:endParaRPr kumimoji="0" lang="fi-FI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Arviointikohteet pilotissa: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Avoimet illat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Nuorisovaltuustotoiminta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- Verkkopalvelut</a:t>
            </a:r>
          </a:p>
          <a:p>
            <a:pPr marL="508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  <a:tabLst/>
              <a:defRPr/>
            </a:pPr>
            <a:r>
              <a:rPr kumimoji="0" lang="fi-FI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pic>
        <p:nvPicPr>
          <p:cNvPr id="9" name="Kuva 8" descr="Kuvio, jonka ympyröissä kuvataan arviointiprosessin vaiheet sekä luetellaan menetelmät, joilla arviointi toteutetaan. Kuviosta käy ilmi, kuinka eri vaiheiden tulokset lasketaan yhteen toiminnallisen tehokkuuden tunnusluvuksi.">
            <a:extLst>
              <a:ext uri="{FF2B5EF4-FFF2-40B4-BE49-F238E27FC236}">
                <a16:creationId xmlns:a16="http://schemas.microsoft.com/office/drawing/2014/main" id="{2E0AA7C1-6617-4E3C-805A-C16DAB8923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734" y="425102"/>
            <a:ext cx="5514876" cy="41603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248773" y="369794"/>
            <a:ext cx="8747309" cy="6992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fi" dirty="0"/>
              <a:t>Kävijämäärien muunto palvelun käyttöasteeksi</a:t>
            </a:r>
            <a:endParaRPr dirty="0"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248773" y="1069041"/>
            <a:ext cx="8518710" cy="37517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1600"/>
              </a:spcAft>
              <a:buFontTx/>
              <a:buChar char="-"/>
            </a:pPr>
            <a:r>
              <a:rPr lang="fi" dirty="0">
                <a:solidFill>
                  <a:schemeClr val="tx1"/>
                </a:solidFill>
              </a:rPr>
              <a:t>Miksi pelkät määrät eivät sellaisenaan riitä kuvaamaan nuorisotyötä? Koska kyse on inhimillisistä kohtaamisista ja työtä tehdään yksilö- ryhmä-, yhteisö- ja yhteiskunnan tasolla sekä globaalilla otteella. Pienikin määrä voi olla hyvä, eikä enempi kenties voisi edes toteutua käytössä olevilla resursseilla. </a:t>
            </a:r>
          </a:p>
          <a:p>
            <a:pPr marL="285750" lvl="0" indent="-285750" algn="l" rtl="0">
              <a:spcBef>
                <a:spcPts val="0"/>
              </a:spcBef>
              <a:spcAft>
                <a:spcPts val="1600"/>
              </a:spcAft>
              <a:buFontTx/>
              <a:buChar char="-"/>
            </a:pPr>
            <a:r>
              <a:rPr lang="fi" dirty="0">
                <a:solidFill>
                  <a:schemeClr val="tx1"/>
                </a:solidFill>
              </a:rPr>
              <a:t>Määrät + tavoite + tarve + prosessi + resurssit + muuttuvat tekijät = palvelun keskimääräinen käyttöaste eli määrien suhteuttaminen palvelun luonteeseen.</a:t>
            </a:r>
          </a:p>
          <a:p>
            <a:pPr marL="285750" lvl="0" indent="-285750" algn="l" rtl="0">
              <a:spcBef>
                <a:spcPts val="0"/>
              </a:spcBef>
              <a:spcAft>
                <a:spcPts val="1600"/>
              </a:spcAft>
              <a:buFontTx/>
              <a:buChar char="-"/>
            </a:pPr>
            <a:r>
              <a:rPr lang="fi" dirty="0">
                <a:solidFill>
                  <a:schemeClr val="tx1"/>
                </a:solidFill>
              </a:rPr>
              <a:t>Palvelun käyttöasteen kuvaus on kirjallinen tuotos, jota kutsumme selosteeksi. Kirjoittamista helpottamaan on tehty lomakepohja.</a:t>
            </a:r>
          </a:p>
          <a:p>
            <a:pPr marL="285750" lvl="0" indent="-285750" algn="l" rtl="0">
              <a:spcBef>
                <a:spcPts val="0"/>
              </a:spcBef>
              <a:spcAft>
                <a:spcPts val="1600"/>
              </a:spcAft>
              <a:buFontTx/>
              <a:buChar char="-"/>
            </a:pPr>
            <a:r>
              <a:rPr lang="fi" dirty="0">
                <a:solidFill>
                  <a:schemeClr val="tx1"/>
                </a:solidFill>
              </a:rPr>
              <a:t>Palvelun käyttöaste on ammattilaisten antama kuvaus siitä, voidaanko kävijä- ja käyttömääriin olla tyytyväisiä ja miten tilannetta voidaan kehittää, jos tarvetta.</a:t>
            </a:r>
          </a:p>
          <a:p>
            <a:pPr marL="285750" lvl="0" indent="-285750" algn="l" rtl="0">
              <a:spcBef>
                <a:spcPts val="0"/>
              </a:spcBef>
              <a:spcAft>
                <a:spcPts val="1600"/>
              </a:spcAft>
              <a:buFontTx/>
              <a:buChar char="-"/>
            </a:pPr>
            <a:endParaRPr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2. Palvelujen tarpeisiin vastaavuus</a:t>
            </a:r>
            <a:endParaRPr dirty="0"/>
          </a:p>
        </p:txBody>
      </p:sp>
      <p:sp>
        <p:nvSpPr>
          <p:cNvPr id="126" name="Google Shape;126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8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dirty="0">
                <a:solidFill>
                  <a:schemeClr val="dk1"/>
                </a:solidFill>
              </a:rPr>
              <a:t>Vuorovaikutteisen keskustelupäivän järjestäminen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dirty="0">
                <a:solidFill>
                  <a:schemeClr val="dk1"/>
                </a:solidFill>
              </a:rPr>
              <a:t>Nuoret ja päättäjät pohtivat yhdessä, tehdäänkö nuorisotyössä oikeita asioita, ei vain sitä, tehdäänkö asiat oikein. 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dirty="0">
                <a:solidFill>
                  <a:schemeClr val="dk1"/>
                </a:solidFill>
              </a:rPr>
              <a:t>Mukana myös nuoria, jotka eivät käytä palvelua.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dirty="0">
                <a:solidFill>
                  <a:schemeClr val="dk1"/>
                </a:solidFill>
              </a:rPr>
              <a:t>Vuorovaikutuksen avulla palvelua pystytään pitämään kiinni ajassa ja nuorten tarpeissa.</a:t>
            </a:r>
            <a:endParaRPr dirty="0">
              <a:solidFill>
                <a:schemeClr val="dk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dirty="0">
                <a:solidFill>
                  <a:schemeClr val="dk1"/>
                </a:solidFill>
              </a:rPr>
              <a:t>Toteutettavaksi sovitut asiaan kirjataan etenemissuunnitelmaan, seurataan etenemistä. </a:t>
            </a:r>
            <a:endParaRPr dirty="0">
              <a:solidFill>
                <a:schemeClr val="dk1"/>
              </a:solidFill>
            </a:endParaRPr>
          </a:p>
          <a:p>
            <a:pPr indent="-361950">
              <a:buClr>
                <a:schemeClr val="dk1"/>
              </a:buClr>
              <a:buSzPts val="2100"/>
              <a:buFont typeface="Arial"/>
              <a:buChar char="-"/>
            </a:pPr>
            <a:r>
              <a:rPr lang="fi" dirty="0">
                <a:solidFill>
                  <a:schemeClr val="dk1"/>
                </a:solidFill>
              </a:rPr>
              <a:t>Työyhteisö kokoaan keskustelupäivän annin tunnusluvuksi.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311699" y="216050"/>
            <a:ext cx="8520601" cy="7588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700" dirty="0"/>
              <a:t>Tyytyväisyys palveluun ja arvio vaikutuksista </a:t>
            </a:r>
            <a:r>
              <a:rPr lang="fi" sz="2400" dirty="0"/>
              <a:t>(vaihe 3)</a:t>
            </a:r>
            <a:br>
              <a:rPr lang="fi" sz="2400" dirty="0"/>
            </a:br>
            <a:endParaRPr sz="2400" dirty="0"/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311700" y="1205050"/>
            <a:ext cx="8520600" cy="37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-"/>
            </a:pPr>
            <a:r>
              <a:rPr lang="fi" dirty="0">
                <a:solidFill>
                  <a:srgbClr val="000000"/>
                </a:solidFill>
              </a:rPr>
              <a:t>Kysely nuorille ja päättäjille: tyytyväisyys palveluun ​ja kokemus vaikutuksista.</a:t>
            </a:r>
            <a:r>
              <a:rPr lang="fi" b="1" dirty="0">
                <a:solidFill>
                  <a:srgbClr val="000000"/>
                </a:solidFill>
              </a:rPr>
              <a:t> </a:t>
            </a:r>
          </a:p>
          <a:p>
            <a:pPr indent="-387350">
              <a:buClr>
                <a:srgbClr val="000000"/>
              </a:buClr>
              <a:buSzPts val="2500"/>
              <a:buFont typeface="Arial"/>
              <a:buChar char="-"/>
            </a:pPr>
            <a:r>
              <a:rPr lang="fi-FI" dirty="0">
                <a:solidFill>
                  <a:srgbClr val="000000"/>
                </a:solidFill>
              </a:rPr>
              <a:t>Lounais-Suomen nuorille avoimen nuorisotilatoiminnan tärkein vaikutus: →Tapaa nuorisotilalla kavereita ja ystäviä (päättäjille 4. tärkeintä).</a:t>
            </a:r>
          </a:p>
          <a:p>
            <a:pPr indent="-387350">
              <a:buClr>
                <a:srgbClr val="000000"/>
              </a:buClr>
              <a:buSzPts val="2500"/>
              <a:buFont typeface="Arial"/>
              <a:buChar char="-"/>
            </a:pPr>
            <a:r>
              <a:rPr lang="fi-FI" dirty="0">
                <a:solidFill>
                  <a:srgbClr val="000000"/>
                </a:solidFill>
              </a:rPr>
              <a:t>Tutkijan tulkinta: ”Nuorille nuorisotyö tarjoaa ennen muuta sosiaalisen areenan. Saa kokoontua, arvostetaan, että kokoonnutaan, yhteiskunta pystyy nuorisotyön avulla antamaan tilaa nuorten kokoontumiselle. Päättäjät ovat tietoisia tästä aspektista.”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-"/>
            </a:pPr>
            <a:r>
              <a:rPr lang="fi-FI" dirty="0">
                <a:solidFill>
                  <a:srgbClr val="000000"/>
                </a:solidFill>
              </a:rPr>
              <a:t>Nuorisotyön vaikutukset eivät ole vain nuoriin kohdistuvia, vaan laajemmin.</a:t>
            </a: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-"/>
            </a:pPr>
            <a:r>
              <a:rPr lang="fi-FI" dirty="0">
                <a:solidFill>
                  <a:srgbClr val="000000"/>
                </a:solidFill>
              </a:rPr>
              <a:t>L-S päättäjille tärkeintä avoimessa nuorisotilatoiminnassa: </a:t>
            </a:r>
          </a:p>
          <a:p>
            <a:pPr marL="527050" lvl="1" indent="0">
              <a:spcBef>
                <a:spcPts val="0"/>
              </a:spcBef>
              <a:buClr>
                <a:srgbClr val="000000"/>
              </a:buClr>
              <a:buSzPts val="2500"/>
              <a:buNone/>
            </a:pPr>
            <a:r>
              <a:rPr lang="fi-FI" sz="1800" dirty="0">
                <a:solidFill>
                  <a:srgbClr val="000000"/>
                </a:solidFill>
              </a:rPr>
              <a:t>→ </a:t>
            </a:r>
            <a:r>
              <a:rPr lang="fi-FI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fi-FI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ystyy halutessaan puhumaan luottamuksellisesti ohjaajien kanssa (nuorille 10. tärkeintä) </a:t>
            </a:r>
          </a:p>
          <a:p>
            <a:pPr marL="527050" lvl="1" indent="0">
              <a:spcBef>
                <a:spcPts val="0"/>
              </a:spcBef>
              <a:buClr>
                <a:srgbClr val="000000"/>
              </a:buClr>
              <a:buSzPts val="2500"/>
              <a:buNone/>
            </a:pPr>
            <a:r>
              <a:rPr lang="fi-FI" sz="1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H</a:t>
            </a:r>
            <a:r>
              <a:rPr lang="fi-FI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uom. mittaustapojen erot ja korona.</a:t>
            </a:r>
            <a:endParaRPr lang="fi-FI" sz="1800" u="sng" dirty="0">
              <a:solidFill>
                <a:srgbClr val="0070C0"/>
              </a:solidFill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Char char="-"/>
            </a:pPr>
            <a:endParaRPr lang="fi-FI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>
            <a:spLocks noGrp="1"/>
          </p:cNvSpPr>
          <p:nvPr>
            <p:ph type="title"/>
          </p:nvPr>
        </p:nvSpPr>
        <p:spPr>
          <a:xfrm>
            <a:off x="403412" y="216050"/>
            <a:ext cx="8428888" cy="7386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700" dirty="0"/>
              <a:t>Tyytyväisyys palveluun ja arvio vaikutuksista </a:t>
            </a:r>
            <a:r>
              <a:rPr lang="fi" sz="2400" dirty="0"/>
              <a:t>(vaihe 3)</a:t>
            </a:r>
            <a:br>
              <a:rPr lang="fi" sz="2400" dirty="0"/>
            </a:br>
            <a:endParaRPr sz="2400" dirty="0"/>
          </a:p>
        </p:txBody>
      </p:sp>
      <p:sp>
        <p:nvSpPr>
          <p:cNvPr id="156" name="Google Shape;156;p30"/>
          <p:cNvSpPr txBox="1">
            <a:spLocks noGrp="1"/>
          </p:cNvSpPr>
          <p:nvPr>
            <p:ph type="body" idx="1"/>
          </p:nvPr>
        </p:nvSpPr>
        <p:spPr>
          <a:xfrm>
            <a:off x="403412" y="954741"/>
            <a:ext cx="8520600" cy="37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Char char="-"/>
            </a:pPr>
            <a:r>
              <a:rPr lang="fi-FI" dirty="0">
                <a:solidFill>
                  <a:srgbClr val="000000"/>
                </a:solidFill>
              </a:rPr>
              <a:t>Avoimen nuorisotilatoiminnan aukioloajat ovat asia, johon on selvästi eniten tyytymättömyyttä sekä nuorten (55% tyytymättömiä) että päättäjien (50%) puolella. Yllättävän moni päättäjistä ajattelee, ettei heillä ole päätösvaltaa liittyen aukioloaikoihin (Nuorten vastauksia oli 99. </a:t>
            </a:r>
            <a:r>
              <a:rPr lang="fi-FI">
                <a:solidFill>
                  <a:srgbClr val="000000"/>
                </a:solidFill>
              </a:rPr>
              <a:t>Päättäjien </a:t>
            </a:r>
            <a:r>
              <a:rPr lang="fi-FI" dirty="0">
                <a:solidFill>
                  <a:srgbClr val="000000"/>
                </a:solidFill>
              </a:rPr>
              <a:t>vastauksia oli 50, heistä 90% oli poliittisia päättäjiä ja 10% viranhaltijoita). Palvelujen tilasta on päättäjillä eriävää kantaa myös kuntien sisällä. (Tulokset suuntaa-antavia, koska mittaustavat ja korona).</a:t>
            </a:r>
          </a:p>
          <a:p>
            <a:pPr marL="114300" indent="0">
              <a:buClr>
                <a:srgbClr val="000000"/>
              </a:buClr>
              <a:buNone/>
            </a:pPr>
            <a:endParaRPr lang="fi-FI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Clr>
                <a:srgbClr val="000000"/>
              </a:buClr>
              <a:buFont typeface="Arial"/>
              <a:buChar char="-"/>
            </a:pPr>
            <a:r>
              <a:rPr lang="fi-FI" dirty="0">
                <a:solidFill>
                  <a:srgbClr val="000000"/>
                </a:solidFill>
              </a:rPr>
              <a:t>Kysely kytketty </a:t>
            </a:r>
            <a:r>
              <a:rPr lang="fi-FI" dirty="0" err="1">
                <a:solidFill>
                  <a:srgbClr val="000000"/>
                </a:solidFill>
              </a:rPr>
              <a:t>Vanupoon</a:t>
            </a:r>
            <a:r>
              <a:rPr lang="fi-FI" dirty="0">
                <a:solidFill>
                  <a:srgbClr val="000000"/>
                </a:solidFill>
              </a:rPr>
              <a:t>, ja sen voi kytkeä kuntastrategiaan ja hyvinvointisuunnitelmaan: voi toimia kehityksen mittarina ja kuulemisen väylänä. Lounais-Suomessa kysyttiin esimerkiksi, haluavatko nuoret vaikuttaa esim. ilmastoasioissa (</a:t>
            </a:r>
            <a:r>
              <a:rPr lang="fi-FI" dirty="0" err="1">
                <a:solidFill>
                  <a:srgbClr val="000000"/>
                </a:solidFill>
              </a:rPr>
              <a:t>Vanupo</a:t>
            </a:r>
            <a:r>
              <a:rPr lang="fi-FI" dirty="0">
                <a:solidFill>
                  <a:srgbClr val="000000"/>
                </a:solidFill>
              </a:rPr>
              <a:t>) (moni haluaa) ja että kuulevatko päättäjät mielestään nuoria nuorisotiloilla (eivät).</a:t>
            </a:r>
          </a:p>
          <a:p>
            <a:pPr>
              <a:buClr>
                <a:srgbClr val="000000"/>
              </a:buClr>
              <a:buFont typeface="Arial"/>
              <a:buChar char="-"/>
            </a:pPr>
            <a:endParaRPr lang="fi-FI" sz="18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000000"/>
              </a:buClr>
              <a:buFont typeface="Arial"/>
              <a:buChar char="-"/>
            </a:pPr>
            <a:endParaRPr lang="fi-FI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566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9"/>
          <p:cNvSpPr txBox="1">
            <a:spLocks noGrp="1"/>
          </p:cNvSpPr>
          <p:nvPr>
            <p:ph type="title"/>
          </p:nvPr>
        </p:nvSpPr>
        <p:spPr>
          <a:xfrm>
            <a:off x="221876" y="311175"/>
            <a:ext cx="8610424" cy="5696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Yhdenvertaisuuskartoitus (vaihe 4, työn alla)</a:t>
            </a:r>
            <a:endParaRPr dirty="0"/>
          </a:p>
        </p:txBody>
      </p:sp>
      <p:sp>
        <p:nvSpPr>
          <p:cNvPr id="210" name="Google Shape;210;p39"/>
          <p:cNvSpPr txBox="1">
            <a:spLocks noGrp="1"/>
          </p:cNvSpPr>
          <p:nvPr>
            <p:ph type="body" idx="1"/>
          </p:nvPr>
        </p:nvSpPr>
        <p:spPr>
          <a:xfrm>
            <a:off x="161365" y="988359"/>
            <a:ext cx="8670935" cy="40072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" sz="1700" dirty="0">
                <a:solidFill>
                  <a:srgbClr val="000000"/>
                </a:solidFill>
              </a:rPr>
              <a:t>Tarkoitus:</a:t>
            </a:r>
            <a:endParaRPr sz="1700" dirty="0">
              <a:solidFill>
                <a:srgbClr val="000000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Toiminnallinen menetelmä palvelukohtaiseen tarkasteluun.</a:t>
            </a: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Selvittää käytön esteitä ja poistaa niitä, huomioi jo kertyneen tiedon.</a:t>
            </a:r>
            <a:endParaRPr sz="1700" dirty="0">
              <a:solidFill>
                <a:srgbClr val="000000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Vahvistaa ohjaajien, nuorten ja päättäjien roolia toisin toimimisessa.</a:t>
            </a: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700" dirty="0">
                <a:solidFill>
                  <a:srgbClr val="000000"/>
                </a:solidFill>
              </a:rPr>
              <a:t>Miten:</a:t>
            </a:r>
            <a:endParaRPr sz="1700" dirty="0">
              <a:solidFill>
                <a:srgbClr val="000000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chemeClr val="tx1"/>
                </a:solidFill>
              </a:rPr>
              <a:t>(Sosiaalisiin) esteisiin tarttuminen palvelun sisä- ja ulkopuolella olevien kanssa, tekninen tsekkaus, koulutustarpeisiin vastaaminen</a:t>
            </a:r>
            <a:r>
              <a:rPr lang="fi" sz="1700">
                <a:solidFill>
                  <a:schemeClr val="tx1"/>
                </a:solidFill>
              </a:rPr>
              <a:t>, etenemissuunnitelma ja seuranta.</a:t>
            </a:r>
            <a:endParaRPr lang="fi" sz="1700" dirty="0">
              <a:solidFill>
                <a:schemeClr val="tx1"/>
              </a:solidFill>
            </a:endParaRPr>
          </a:p>
          <a:p>
            <a:pPr marL="1206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endParaRPr lang="fi" sz="1700" dirty="0">
              <a:solidFill>
                <a:schemeClr val="tx1"/>
              </a:solidFill>
            </a:endParaRPr>
          </a:p>
          <a:p>
            <a:pPr marL="1206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None/>
            </a:pPr>
            <a:r>
              <a:rPr lang="fi" sz="1700" b="1" dirty="0">
                <a:solidFill>
                  <a:schemeClr val="tx1"/>
                </a:solidFill>
              </a:rPr>
              <a:t>Huolellinen mallin valmistelu:</a:t>
            </a: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Laki, nuorten kokemukset (tutkimus), oppaat ja kirjallisuus. </a:t>
            </a: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Yhteys kunta/järjestötason ja hallintokuntien suunnitelmiin (kaksisuuntaista, tosin kunnat kauttaaltaan tehneet kuntatason suunnitelmia vähän).</a:t>
            </a:r>
            <a:endParaRPr sz="1700" dirty="0">
              <a:solidFill>
                <a:srgbClr val="000000"/>
              </a:solidFill>
            </a:endParaRP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Yhdenvertaisuusaspekti on osa arviointisykliä, ei irrallinen paperi.</a:t>
            </a:r>
          </a:p>
          <a:p>
            <a:pPr marL="45720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Char char="-"/>
            </a:pPr>
            <a:r>
              <a:rPr lang="fi" sz="1700" dirty="0">
                <a:solidFill>
                  <a:srgbClr val="000000"/>
                </a:solidFill>
              </a:rPr>
              <a:t>Kirjoittamista helpottamaan tehty lomaketta.</a:t>
            </a:r>
            <a:endParaRPr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0"/>
          <p:cNvSpPr txBox="1">
            <a:spLocks noGrp="1"/>
          </p:cNvSpPr>
          <p:nvPr>
            <p:ph type="title"/>
          </p:nvPr>
        </p:nvSpPr>
        <p:spPr>
          <a:xfrm>
            <a:off x="311700" y="244350"/>
            <a:ext cx="8520600" cy="10425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Toiminnallisen tehokkuuden laskeminen ja hyvän nuorisotyön rajan määrittäminen (vaihe 5 syksy 21)</a:t>
            </a:r>
            <a:endParaRPr dirty="0"/>
          </a:p>
        </p:txBody>
      </p:sp>
      <p:sp>
        <p:nvSpPr>
          <p:cNvPr id="216" name="Google Shape;216;p40"/>
          <p:cNvSpPr txBox="1">
            <a:spLocks noGrp="1"/>
          </p:cNvSpPr>
          <p:nvPr>
            <p:ph type="body" idx="1"/>
          </p:nvPr>
        </p:nvSpPr>
        <p:spPr>
          <a:xfrm>
            <a:off x="377601" y="1286850"/>
            <a:ext cx="8520600" cy="367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fi" dirty="0">
                <a:solidFill>
                  <a:srgbClr val="000000"/>
                </a:solidFill>
              </a:rPr>
              <a:t>Yhdistetään eri vaiheiden (1-4) tulokset yhdeksi tunnusluvuksi, esimerkki: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endParaRPr lang="fi"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sz="1800" dirty="0">
                <a:solidFill>
                  <a:schemeClr val="dk1"/>
                </a:solidFill>
              </a:rPr>
              <a:t>Palvelun käyttöaste 90%,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sz="1800" dirty="0">
                <a:solidFill>
                  <a:schemeClr val="dk1"/>
                </a:solidFill>
              </a:rPr>
              <a:t>Palvelun tarpeisiin vastaavuus 80%,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sz="1800" dirty="0">
                <a:solidFill>
                  <a:schemeClr val="dk1"/>
                </a:solidFill>
              </a:rPr>
              <a:t>Nuorten tyytyväisyys palveluun: ka 80%, 6 eri aspektia</a:t>
            </a:r>
            <a:endParaRPr sz="1800" dirty="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sz="1800" dirty="0">
                <a:solidFill>
                  <a:schemeClr val="dk1"/>
                </a:solidFill>
              </a:rPr>
              <a:t>Nuorten kokemus palvelun vaikutuksista: ka 85%,16 eri aspektia</a:t>
            </a: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fi" sz="1800" dirty="0">
                <a:solidFill>
                  <a:schemeClr val="dk1"/>
                </a:solidFill>
              </a:rPr>
              <a:t>Ollaan menossa kohti toiminnallisen tehokkuuden tunnuslukua 85%, sikäli mikäli yhdenvertaisuussuunnitelma on tehty ja siihen on sitouduttu.</a:t>
            </a:r>
          </a:p>
          <a:p>
            <a:pPr marL="57150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lang="fi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0"/>
          <p:cNvSpPr txBox="1">
            <a:spLocks noGrp="1"/>
          </p:cNvSpPr>
          <p:nvPr>
            <p:ph type="title"/>
          </p:nvPr>
        </p:nvSpPr>
        <p:spPr>
          <a:xfrm>
            <a:off x="311700" y="244350"/>
            <a:ext cx="8520600" cy="10425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Toiminnallisen tehokkuuden laskeminen ja hyvän nuorisotyön rajan määrittäminen (vaihe 5 syksy 21)</a:t>
            </a:r>
            <a:endParaRPr dirty="0"/>
          </a:p>
        </p:txBody>
      </p:sp>
      <p:sp>
        <p:nvSpPr>
          <p:cNvPr id="216" name="Google Shape;216;p40"/>
          <p:cNvSpPr txBox="1">
            <a:spLocks noGrp="1"/>
          </p:cNvSpPr>
          <p:nvPr>
            <p:ph type="body" idx="1"/>
          </p:nvPr>
        </p:nvSpPr>
        <p:spPr>
          <a:xfrm>
            <a:off x="377601" y="1286850"/>
            <a:ext cx="8520600" cy="367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572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</a:pPr>
            <a:r>
              <a:rPr lang="fi-FI" sz="1800" dirty="0">
                <a:solidFill>
                  <a:srgbClr val="000000"/>
                </a:solidFill>
              </a:rPr>
              <a:t>Vertailumahdollisuus muihin kuntiin ja järjestöihin mahdollistaa niin sanotun hyvän nuorisotyön rajan määrittymistä.</a:t>
            </a:r>
          </a:p>
          <a:p>
            <a:pPr marL="8572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</a:pPr>
            <a:r>
              <a:rPr lang="fi-FI" sz="1800" dirty="0">
                <a:solidFill>
                  <a:srgbClr val="000000"/>
                </a:solidFill>
              </a:rPr>
              <a:t>Paikallinen ja alueellinen raportointi.</a:t>
            </a:r>
          </a:p>
          <a:p>
            <a:pPr marL="8572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</a:pPr>
            <a:endParaRPr lang="fi-FI" sz="1800" dirty="0">
              <a:solidFill>
                <a:srgbClr val="000000"/>
              </a:solidFill>
            </a:endParaRPr>
          </a:p>
          <a:p>
            <a:pPr marL="8572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</a:pPr>
            <a:r>
              <a:rPr lang="fi-FI" sz="1800" dirty="0">
                <a:solidFill>
                  <a:srgbClr val="000000"/>
                </a:solidFill>
              </a:rPr>
              <a:t>Tulosten esittely työyhteisöille ja päättäjille kaikissa pilottiorganisaatioissa.</a:t>
            </a:r>
          </a:p>
          <a:p>
            <a:pPr marL="1314450" lvl="2" indent="-285750">
              <a:spcBef>
                <a:spcPts val="0"/>
              </a:spcBef>
              <a:buClr>
                <a:schemeClr val="dk1"/>
              </a:buClr>
              <a:buSzPts val="1800"/>
              <a:buFontTx/>
              <a:buChar char="-"/>
            </a:pPr>
            <a:r>
              <a:rPr lang="fi-FI" sz="1800" dirty="0">
                <a:solidFill>
                  <a:srgbClr val="000000"/>
                </a:solidFill>
              </a:rPr>
              <a:t>Keskustelu tulosten hyödyistä suunnittelulle ja päätöksenteolle ja mietintä, kuinka arvioinnin jatkokierroksilla tätä voidaan tehostaa, nyt kun arviointimenetelmät alkavat olla valmiit.</a:t>
            </a:r>
          </a:p>
          <a:p>
            <a:pPr marL="8572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</a:pPr>
            <a:endParaRPr lang="fi-FI" sz="1800" dirty="0">
              <a:solidFill>
                <a:srgbClr val="000000"/>
              </a:solidFill>
            </a:endParaRPr>
          </a:p>
          <a:p>
            <a:pPr marL="57150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 dirty="0">
                <a:solidFill>
                  <a:srgbClr val="000000"/>
                </a:solidFill>
              </a:rPr>
              <a:t>→ Uusi arviointikierros (osana koordinaattoreiden työtä Lounais-Suomessa)</a:t>
            </a:r>
          </a:p>
          <a:p>
            <a:pPr marL="57150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fi-FI" sz="1800" dirty="0">
                <a:solidFill>
                  <a:srgbClr val="000000"/>
                </a:solidFill>
              </a:rPr>
              <a:t>→ Tampere aloitti käyttöönoton syksyllä 2021 Kanuunan rahoituksella.</a:t>
            </a:r>
            <a:endParaRPr lang="fi-FI" sz="1800" dirty="0">
              <a:solidFill>
                <a:schemeClr val="dk1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endParaRPr lang="fi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35961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0D91EBA93C1D46B32A3FE53400BC05" ma:contentTypeVersion="4" ma:contentTypeDescription="Luo uusi asiakirja." ma:contentTypeScope="" ma:versionID="017e0631637e7bbda12c4a6fec863edf">
  <xsd:schema xmlns:xsd="http://www.w3.org/2001/XMLSchema" xmlns:xs="http://www.w3.org/2001/XMLSchema" xmlns:p="http://schemas.microsoft.com/office/2006/metadata/properties" xmlns:ns2="062603d6-ef20-403e-8aa3-f1b4906dbe45" targetNamespace="http://schemas.microsoft.com/office/2006/metadata/properties" ma:root="true" ma:fieldsID="9b8044ae22bff70723a1bdd4be22a9cc" ns2:_="">
    <xsd:import namespace="062603d6-ef20-403e-8aa3-f1b4906dbe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603d6-ef20-403e-8aa3-f1b4906db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D9FBA-F34C-4828-9C1C-38323818F9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AE3BB7-FA28-4325-9143-3E7571D14D6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062603d6-ef20-403e-8aa3-f1b4906dbe45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857E68F-D723-4633-A9E6-927D6C8446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2603d6-ef20-403e-8aa3-f1b4906dbe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777</Words>
  <Application>Microsoft Office PowerPoint</Application>
  <PresentationFormat>Näytössä katseltava esitys (16:9)</PresentationFormat>
  <Paragraphs>78</Paragraphs>
  <Slides>10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Lounais-Suomen avoimen nuorisotyön arviointiprosessin (NAP) esittelyä 2018–2021</vt:lpstr>
      <vt:lpstr>Arviointiprosessi tuottaa tunnuslukuja   - Palvelun käyttöaste,  - Tarpeisiin vastaavuus,  - Tyytyväisyys,  - Arvio vaikutuksista, - Yhdenvertaisuuden     kehittäminen, sekä - Toiminnallinen tehokkuus.  Arviointikohteet pilotissa: - Avoimet illat - Nuorisovaltuustotoiminta - Verkkopalvelut  </vt:lpstr>
      <vt:lpstr>Kävijämäärien muunto palvelun käyttöasteeksi</vt:lpstr>
      <vt:lpstr>2. Palvelujen tarpeisiin vastaavuus</vt:lpstr>
      <vt:lpstr>Tyytyväisyys palveluun ja arvio vaikutuksista (vaihe 3) </vt:lpstr>
      <vt:lpstr>Tyytyväisyys palveluun ja arvio vaikutuksista (vaihe 3) </vt:lpstr>
      <vt:lpstr>Yhdenvertaisuuskartoitus (vaihe 4, työn alla)</vt:lpstr>
      <vt:lpstr>Toiminnallisen tehokkuuden laskeminen ja hyvän nuorisotyön rajan määrittäminen (vaihe 5 syksy 21)</vt:lpstr>
      <vt:lpstr>Toiminnallisen tehokkuuden laskeminen ja hyvän nuorisotyön rajan määrittäminen (vaihe 5 syksy 21)</vt:lpstr>
      <vt:lpstr>Yhteystiedot ja lisätietoa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Veijola Heli</dc:creator>
  <cp:lastModifiedBy>Anu Gretschel</cp:lastModifiedBy>
  <cp:revision>41</cp:revision>
  <dcterms:modified xsi:type="dcterms:W3CDTF">2021-10-07T07:47:36Z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0x0101001D0D91EBA93C1D46B32A3FE53400BC05</vt:lpwstr>
  </property>
</Properties>
</file>